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62" r:id="rId3"/>
    <p:sldId id="257" r:id="rId4"/>
    <p:sldId id="258" r:id="rId5"/>
    <p:sldId id="259" r:id="rId6"/>
    <p:sldId id="260" r:id="rId7"/>
    <p:sldId id="261" r:id="rId8"/>
    <p:sldId id="263" r:id="rId9"/>
    <p:sldId id="264" r:id="rId10"/>
    <p:sldId id="265" r:id="rId11"/>
    <p:sldId id="302" r:id="rId12"/>
    <p:sldId id="303" r:id="rId13"/>
    <p:sldId id="266" r:id="rId14"/>
    <p:sldId id="308" r:id="rId15"/>
    <p:sldId id="267" r:id="rId16"/>
    <p:sldId id="285" r:id="rId17"/>
    <p:sldId id="268" r:id="rId18"/>
    <p:sldId id="269" r:id="rId19"/>
    <p:sldId id="270" r:id="rId20"/>
    <p:sldId id="271" r:id="rId21"/>
    <p:sldId id="272" r:id="rId22"/>
    <p:sldId id="274" r:id="rId23"/>
    <p:sldId id="273" r:id="rId24"/>
    <p:sldId id="275" r:id="rId25"/>
    <p:sldId id="276" r:id="rId26"/>
    <p:sldId id="277" r:id="rId27"/>
    <p:sldId id="278" r:id="rId28"/>
    <p:sldId id="279" r:id="rId29"/>
    <p:sldId id="280" r:id="rId30"/>
    <p:sldId id="281" r:id="rId31"/>
    <p:sldId id="282" r:id="rId32"/>
    <p:sldId id="283" r:id="rId33"/>
    <p:sldId id="284"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4" r:id="rId49"/>
    <p:sldId id="305" r:id="rId50"/>
    <p:sldId id="306" r:id="rId51"/>
    <p:sldId id="307" r:id="rId52"/>
    <p:sldId id="300" r:id="rId53"/>
    <p:sldId id="309" r:id="rId54"/>
    <p:sldId id="301" r:id="rId55"/>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13" autoAdjust="0"/>
  </p:normalViewPr>
  <p:slideViewPr>
    <p:cSldViewPr>
      <p:cViewPr varScale="1">
        <p:scale>
          <a:sx n="73" d="100"/>
          <a:sy n="73" d="100"/>
        </p:scale>
        <p:origin x="-107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04F019-31F2-4886-A794-F87DD459237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hu-HU"/>
        </a:p>
      </dgm:t>
    </dgm:pt>
    <dgm:pt modelId="{BEE96E21-1FAF-4F24-8B7B-54D4F61C23E2}">
      <dgm:prSet phldrT="[Szöveg]"/>
      <dgm:spPr/>
      <dgm:t>
        <a:bodyPr/>
        <a:lstStyle/>
        <a:p>
          <a:r>
            <a:rPr lang="hu-HU" dirty="0" smtClean="0"/>
            <a:t>1. lépés: megbocsáttattak bűneid !</a:t>
          </a:r>
          <a:endParaRPr lang="hu-HU" dirty="0"/>
        </a:p>
      </dgm:t>
    </dgm:pt>
    <dgm:pt modelId="{C3064593-0A5E-4DE3-B690-446E60D033CC}" type="parTrans" cxnId="{5B62E99D-73BD-4352-84D8-14C345F6646C}">
      <dgm:prSet/>
      <dgm:spPr/>
      <dgm:t>
        <a:bodyPr/>
        <a:lstStyle/>
        <a:p>
          <a:endParaRPr lang="hu-HU"/>
        </a:p>
      </dgm:t>
    </dgm:pt>
    <dgm:pt modelId="{5E878909-D772-4D10-A2AE-70FF53D5DD63}" type="sibTrans" cxnId="{5B62E99D-73BD-4352-84D8-14C345F6646C}">
      <dgm:prSet/>
      <dgm:spPr/>
      <dgm:t>
        <a:bodyPr/>
        <a:lstStyle/>
        <a:p>
          <a:endParaRPr lang="hu-HU"/>
        </a:p>
      </dgm:t>
    </dgm:pt>
    <dgm:pt modelId="{4D9EF643-BCA5-45E9-8BE9-C4D02EFF65B1}">
      <dgm:prSet phldrT="[Szöveg]"/>
      <dgm:spPr/>
      <dgm:t>
        <a:bodyPr/>
        <a:lstStyle/>
        <a:p>
          <a:r>
            <a:rPr lang="hu-HU" dirty="0" smtClean="0"/>
            <a:t>2. lépés: állj fel, kelj fel, indulj el !</a:t>
          </a:r>
          <a:endParaRPr lang="hu-HU" dirty="0"/>
        </a:p>
      </dgm:t>
    </dgm:pt>
    <dgm:pt modelId="{05E2E8FE-E50F-48FC-9FB4-3C2C915C81A5}" type="parTrans" cxnId="{B8835345-E028-48E0-A61B-ED5D1B69C1BD}">
      <dgm:prSet/>
      <dgm:spPr/>
      <dgm:t>
        <a:bodyPr/>
        <a:lstStyle/>
        <a:p>
          <a:endParaRPr lang="hu-HU"/>
        </a:p>
      </dgm:t>
    </dgm:pt>
    <dgm:pt modelId="{7A6EA6FF-EADC-4AFD-8917-ABBF31D0F8A4}" type="sibTrans" cxnId="{B8835345-E028-48E0-A61B-ED5D1B69C1BD}">
      <dgm:prSet/>
      <dgm:spPr/>
      <dgm:t>
        <a:bodyPr/>
        <a:lstStyle/>
        <a:p>
          <a:endParaRPr lang="hu-HU"/>
        </a:p>
      </dgm:t>
    </dgm:pt>
    <dgm:pt modelId="{EB61DC09-D2C1-42D6-8F25-2E0AE730FC08}" type="pres">
      <dgm:prSet presAssocID="{DC04F019-31F2-4886-A794-F87DD4592377}" presName="linear" presStyleCnt="0">
        <dgm:presLayoutVars>
          <dgm:dir/>
          <dgm:animLvl val="lvl"/>
          <dgm:resizeHandles val="exact"/>
        </dgm:presLayoutVars>
      </dgm:prSet>
      <dgm:spPr/>
      <dgm:t>
        <a:bodyPr/>
        <a:lstStyle/>
        <a:p>
          <a:endParaRPr lang="hu-HU"/>
        </a:p>
      </dgm:t>
    </dgm:pt>
    <dgm:pt modelId="{0047B349-0D62-47D0-9450-C797EF45DBCF}" type="pres">
      <dgm:prSet presAssocID="{BEE96E21-1FAF-4F24-8B7B-54D4F61C23E2}" presName="parentLin" presStyleCnt="0"/>
      <dgm:spPr/>
    </dgm:pt>
    <dgm:pt modelId="{E4BEE3CB-EA93-4289-8C1B-0567BA390FC5}" type="pres">
      <dgm:prSet presAssocID="{BEE96E21-1FAF-4F24-8B7B-54D4F61C23E2}" presName="parentLeftMargin" presStyleLbl="node1" presStyleIdx="0" presStyleCnt="2"/>
      <dgm:spPr/>
      <dgm:t>
        <a:bodyPr/>
        <a:lstStyle/>
        <a:p>
          <a:endParaRPr lang="hu-HU"/>
        </a:p>
      </dgm:t>
    </dgm:pt>
    <dgm:pt modelId="{546A05B0-3B11-48A8-B2FE-31EF2A91CE21}" type="pres">
      <dgm:prSet presAssocID="{BEE96E21-1FAF-4F24-8B7B-54D4F61C23E2}" presName="parentText" presStyleLbl="node1" presStyleIdx="0" presStyleCnt="2" custLinFactX="3394" custLinFactNeighborX="100000" custLinFactNeighborY="-91255">
        <dgm:presLayoutVars>
          <dgm:chMax val="0"/>
          <dgm:bulletEnabled val="1"/>
        </dgm:presLayoutVars>
      </dgm:prSet>
      <dgm:spPr/>
      <dgm:t>
        <a:bodyPr/>
        <a:lstStyle/>
        <a:p>
          <a:endParaRPr lang="hu-HU"/>
        </a:p>
      </dgm:t>
    </dgm:pt>
    <dgm:pt modelId="{DBCE021E-16EE-4EEE-A9A8-0275F3B4AA0E}" type="pres">
      <dgm:prSet presAssocID="{BEE96E21-1FAF-4F24-8B7B-54D4F61C23E2}" presName="negativeSpace" presStyleCnt="0"/>
      <dgm:spPr/>
    </dgm:pt>
    <dgm:pt modelId="{DED5230B-3333-4481-A126-EA7A5C707A05}" type="pres">
      <dgm:prSet presAssocID="{BEE96E21-1FAF-4F24-8B7B-54D4F61C23E2}" presName="childText" presStyleLbl="conFgAcc1" presStyleIdx="0" presStyleCnt="2" custLinFactY="-100000" custLinFactNeighborX="875" custLinFactNeighborY="-139863">
        <dgm:presLayoutVars>
          <dgm:bulletEnabled val="1"/>
        </dgm:presLayoutVars>
      </dgm:prSet>
      <dgm:spPr/>
    </dgm:pt>
    <dgm:pt modelId="{282A8376-AE9E-47F4-A03D-0B935AD1DD09}" type="pres">
      <dgm:prSet presAssocID="{5E878909-D772-4D10-A2AE-70FF53D5DD63}" presName="spaceBetweenRectangles" presStyleCnt="0"/>
      <dgm:spPr/>
    </dgm:pt>
    <dgm:pt modelId="{15A9639D-1AB3-45F9-AEFF-DB64A3D53AD6}" type="pres">
      <dgm:prSet presAssocID="{4D9EF643-BCA5-45E9-8BE9-C4D02EFF65B1}" presName="parentLin" presStyleCnt="0"/>
      <dgm:spPr/>
    </dgm:pt>
    <dgm:pt modelId="{599D548B-2C57-4E49-87D6-3ABC6BC655E6}" type="pres">
      <dgm:prSet presAssocID="{4D9EF643-BCA5-45E9-8BE9-C4D02EFF65B1}" presName="parentLeftMargin" presStyleLbl="node1" presStyleIdx="0" presStyleCnt="2"/>
      <dgm:spPr/>
      <dgm:t>
        <a:bodyPr/>
        <a:lstStyle/>
        <a:p>
          <a:endParaRPr lang="hu-HU"/>
        </a:p>
      </dgm:t>
    </dgm:pt>
    <dgm:pt modelId="{192F125A-333B-4BA0-AE01-E8A77F34FDCD}" type="pres">
      <dgm:prSet presAssocID="{4D9EF643-BCA5-45E9-8BE9-C4D02EFF65B1}" presName="parentText" presStyleLbl="node1" presStyleIdx="1" presStyleCnt="2" custLinFactX="3394" custLinFactNeighborX="100000" custLinFactNeighborY="66307">
        <dgm:presLayoutVars>
          <dgm:chMax val="0"/>
          <dgm:bulletEnabled val="1"/>
        </dgm:presLayoutVars>
      </dgm:prSet>
      <dgm:spPr/>
      <dgm:t>
        <a:bodyPr/>
        <a:lstStyle/>
        <a:p>
          <a:endParaRPr lang="hu-HU"/>
        </a:p>
      </dgm:t>
    </dgm:pt>
    <dgm:pt modelId="{0EDDBB34-1ED0-4F9D-AE1D-9096A2D1FEEA}" type="pres">
      <dgm:prSet presAssocID="{4D9EF643-BCA5-45E9-8BE9-C4D02EFF65B1}" presName="negativeSpace" presStyleCnt="0"/>
      <dgm:spPr/>
    </dgm:pt>
    <dgm:pt modelId="{80B877CB-E258-4EE7-A54B-0D370C99DCAA}" type="pres">
      <dgm:prSet presAssocID="{4D9EF643-BCA5-45E9-8BE9-C4D02EFF65B1}" presName="childText" presStyleLbl="conFgAcc1" presStyleIdx="1" presStyleCnt="2" custLinFactNeighborX="2625" custLinFactNeighborY="25932">
        <dgm:presLayoutVars>
          <dgm:bulletEnabled val="1"/>
        </dgm:presLayoutVars>
      </dgm:prSet>
      <dgm:spPr/>
    </dgm:pt>
  </dgm:ptLst>
  <dgm:cxnLst>
    <dgm:cxn modelId="{B8835345-E028-48E0-A61B-ED5D1B69C1BD}" srcId="{DC04F019-31F2-4886-A794-F87DD4592377}" destId="{4D9EF643-BCA5-45E9-8BE9-C4D02EFF65B1}" srcOrd="1" destOrd="0" parTransId="{05E2E8FE-E50F-48FC-9FB4-3C2C915C81A5}" sibTransId="{7A6EA6FF-EADC-4AFD-8917-ABBF31D0F8A4}"/>
    <dgm:cxn modelId="{31B61834-CA86-40DE-9D73-36C816DFD7E6}" type="presOf" srcId="{4D9EF643-BCA5-45E9-8BE9-C4D02EFF65B1}" destId="{599D548B-2C57-4E49-87D6-3ABC6BC655E6}" srcOrd="0" destOrd="0" presId="urn:microsoft.com/office/officeart/2005/8/layout/list1"/>
    <dgm:cxn modelId="{BAACE5F7-3397-4237-900F-8FAC8777DA3F}" type="presOf" srcId="{DC04F019-31F2-4886-A794-F87DD4592377}" destId="{EB61DC09-D2C1-42D6-8F25-2E0AE730FC08}" srcOrd="0" destOrd="0" presId="urn:microsoft.com/office/officeart/2005/8/layout/list1"/>
    <dgm:cxn modelId="{5B62E99D-73BD-4352-84D8-14C345F6646C}" srcId="{DC04F019-31F2-4886-A794-F87DD4592377}" destId="{BEE96E21-1FAF-4F24-8B7B-54D4F61C23E2}" srcOrd="0" destOrd="0" parTransId="{C3064593-0A5E-4DE3-B690-446E60D033CC}" sibTransId="{5E878909-D772-4D10-A2AE-70FF53D5DD63}"/>
    <dgm:cxn modelId="{FAA40040-F80D-4A06-A984-B510F9811314}" type="presOf" srcId="{4D9EF643-BCA5-45E9-8BE9-C4D02EFF65B1}" destId="{192F125A-333B-4BA0-AE01-E8A77F34FDCD}" srcOrd="1" destOrd="0" presId="urn:microsoft.com/office/officeart/2005/8/layout/list1"/>
    <dgm:cxn modelId="{EFA5A83A-20E5-46BC-8F38-97310F6433D4}" type="presOf" srcId="{BEE96E21-1FAF-4F24-8B7B-54D4F61C23E2}" destId="{546A05B0-3B11-48A8-B2FE-31EF2A91CE21}" srcOrd="1" destOrd="0" presId="urn:microsoft.com/office/officeart/2005/8/layout/list1"/>
    <dgm:cxn modelId="{367F7E77-0E95-4066-A64F-297F66F77BC6}" type="presOf" srcId="{BEE96E21-1FAF-4F24-8B7B-54D4F61C23E2}" destId="{E4BEE3CB-EA93-4289-8C1B-0567BA390FC5}" srcOrd="0" destOrd="0" presId="urn:microsoft.com/office/officeart/2005/8/layout/list1"/>
    <dgm:cxn modelId="{3086EEEE-DBE1-42DA-962E-9086808E6E5F}" type="presParOf" srcId="{EB61DC09-D2C1-42D6-8F25-2E0AE730FC08}" destId="{0047B349-0D62-47D0-9450-C797EF45DBCF}" srcOrd="0" destOrd="0" presId="urn:microsoft.com/office/officeart/2005/8/layout/list1"/>
    <dgm:cxn modelId="{AA48FF15-8EB4-4EAE-A4F3-4CE37E5D1406}" type="presParOf" srcId="{0047B349-0D62-47D0-9450-C797EF45DBCF}" destId="{E4BEE3CB-EA93-4289-8C1B-0567BA390FC5}" srcOrd="0" destOrd="0" presId="urn:microsoft.com/office/officeart/2005/8/layout/list1"/>
    <dgm:cxn modelId="{5E427D94-DFDC-43A1-89AB-D23EBA41A128}" type="presParOf" srcId="{0047B349-0D62-47D0-9450-C797EF45DBCF}" destId="{546A05B0-3B11-48A8-B2FE-31EF2A91CE21}" srcOrd="1" destOrd="0" presId="urn:microsoft.com/office/officeart/2005/8/layout/list1"/>
    <dgm:cxn modelId="{E3C4E49A-0A76-46DF-BEEA-D8EAC9C2E3CD}" type="presParOf" srcId="{EB61DC09-D2C1-42D6-8F25-2E0AE730FC08}" destId="{DBCE021E-16EE-4EEE-A9A8-0275F3B4AA0E}" srcOrd="1" destOrd="0" presId="urn:microsoft.com/office/officeart/2005/8/layout/list1"/>
    <dgm:cxn modelId="{976E213F-9411-41C4-8675-DEAF1257CE88}" type="presParOf" srcId="{EB61DC09-D2C1-42D6-8F25-2E0AE730FC08}" destId="{DED5230B-3333-4481-A126-EA7A5C707A05}" srcOrd="2" destOrd="0" presId="urn:microsoft.com/office/officeart/2005/8/layout/list1"/>
    <dgm:cxn modelId="{AB610584-43C8-41E2-981B-B29A26FB7497}" type="presParOf" srcId="{EB61DC09-D2C1-42D6-8F25-2E0AE730FC08}" destId="{282A8376-AE9E-47F4-A03D-0B935AD1DD09}" srcOrd="3" destOrd="0" presId="urn:microsoft.com/office/officeart/2005/8/layout/list1"/>
    <dgm:cxn modelId="{FAA79187-4661-49B4-8C2E-3F99F71D2D41}" type="presParOf" srcId="{EB61DC09-D2C1-42D6-8F25-2E0AE730FC08}" destId="{15A9639D-1AB3-45F9-AEFF-DB64A3D53AD6}" srcOrd="4" destOrd="0" presId="urn:microsoft.com/office/officeart/2005/8/layout/list1"/>
    <dgm:cxn modelId="{B5D8949B-7ED0-4919-89C0-970314CA7543}" type="presParOf" srcId="{15A9639D-1AB3-45F9-AEFF-DB64A3D53AD6}" destId="{599D548B-2C57-4E49-87D6-3ABC6BC655E6}" srcOrd="0" destOrd="0" presId="urn:microsoft.com/office/officeart/2005/8/layout/list1"/>
    <dgm:cxn modelId="{19C38028-FC92-4724-88DB-3BBBEB201888}" type="presParOf" srcId="{15A9639D-1AB3-45F9-AEFF-DB64A3D53AD6}" destId="{192F125A-333B-4BA0-AE01-E8A77F34FDCD}" srcOrd="1" destOrd="0" presId="urn:microsoft.com/office/officeart/2005/8/layout/list1"/>
    <dgm:cxn modelId="{9F1820F6-4471-4576-B1B6-F5210F35FD1F}" type="presParOf" srcId="{EB61DC09-D2C1-42D6-8F25-2E0AE730FC08}" destId="{0EDDBB34-1ED0-4F9D-AE1D-9096A2D1FEEA}" srcOrd="5" destOrd="0" presId="urn:microsoft.com/office/officeart/2005/8/layout/list1"/>
    <dgm:cxn modelId="{F6F1F759-EC75-4BFB-8318-BD2C8598A111}" type="presParOf" srcId="{EB61DC09-D2C1-42D6-8F25-2E0AE730FC08}" destId="{80B877CB-E258-4EE7-A54B-0D370C99DCAA}"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FB030F-C0CF-45EB-B51D-70C00DE0064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hu-HU"/>
        </a:p>
      </dgm:t>
    </dgm:pt>
    <dgm:pt modelId="{4FA3EAB7-C9B9-415C-8CD6-66F91510C878}">
      <dgm:prSet phldrT="[Szöveg]"/>
      <dgm:spPr/>
      <dgm:t>
        <a:bodyPr/>
        <a:lstStyle/>
        <a:p>
          <a:r>
            <a:rPr lang="hu-HU" dirty="0" smtClean="0"/>
            <a:t>1</a:t>
          </a:r>
          <a:endParaRPr lang="hu-HU" dirty="0"/>
        </a:p>
      </dgm:t>
    </dgm:pt>
    <dgm:pt modelId="{CFCB65F2-A144-4F47-A926-8E665D786BB2}" type="parTrans" cxnId="{BD38547C-CB3A-468E-A5E7-51F32F83A38C}">
      <dgm:prSet/>
      <dgm:spPr/>
      <dgm:t>
        <a:bodyPr/>
        <a:lstStyle/>
        <a:p>
          <a:endParaRPr lang="hu-HU"/>
        </a:p>
      </dgm:t>
    </dgm:pt>
    <dgm:pt modelId="{D5180DFA-959B-4595-B67C-A81F3966CC30}" type="sibTrans" cxnId="{BD38547C-CB3A-468E-A5E7-51F32F83A38C}">
      <dgm:prSet/>
      <dgm:spPr/>
      <dgm:t>
        <a:bodyPr/>
        <a:lstStyle/>
        <a:p>
          <a:endParaRPr lang="hu-HU"/>
        </a:p>
      </dgm:t>
    </dgm:pt>
    <dgm:pt modelId="{28C6D0CC-269F-4A27-B56D-20FA7CEADDF6}">
      <dgm:prSet phldrT="[Szöveg]"/>
      <dgm:spPr/>
      <dgm:t>
        <a:bodyPr/>
        <a:lstStyle/>
        <a:p>
          <a:r>
            <a:rPr lang="hu-HU" dirty="0" smtClean="0"/>
            <a:t>Higgyünk abban, hogy Isten elfogad mindazzal együtt, ami bennünk van !</a:t>
          </a:r>
          <a:endParaRPr lang="hu-HU" dirty="0"/>
        </a:p>
      </dgm:t>
    </dgm:pt>
    <dgm:pt modelId="{E0913D42-1951-47C7-BBEE-163D4721C4A2}" type="parTrans" cxnId="{FADCF70D-8341-4CF7-910C-F26FCDB13D17}">
      <dgm:prSet/>
      <dgm:spPr/>
      <dgm:t>
        <a:bodyPr/>
        <a:lstStyle/>
        <a:p>
          <a:endParaRPr lang="hu-HU"/>
        </a:p>
      </dgm:t>
    </dgm:pt>
    <dgm:pt modelId="{37ABDFA0-3F73-424B-B7F7-531F1F768F6A}" type="sibTrans" cxnId="{FADCF70D-8341-4CF7-910C-F26FCDB13D17}">
      <dgm:prSet/>
      <dgm:spPr/>
      <dgm:t>
        <a:bodyPr/>
        <a:lstStyle/>
        <a:p>
          <a:endParaRPr lang="hu-HU"/>
        </a:p>
      </dgm:t>
    </dgm:pt>
    <dgm:pt modelId="{31E9AD4E-14F4-45CF-8B38-062502F66AEF}">
      <dgm:prSet phldrT="[Szöveg]"/>
      <dgm:spPr/>
      <dgm:t>
        <a:bodyPr/>
        <a:lstStyle/>
        <a:p>
          <a:r>
            <a:rPr lang="hu-HU" dirty="0" smtClean="0"/>
            <a:t>2</a:t>
          </a:r>
          <a:endParaRPr lang="hu-HU" dirty="0"/>
        </a:p>
      </dgm:t>
    </dgm:pt>
    <dgm:pt modelId="{D18E730E-ACA6-43EA-B5EE-0C7C3C5F540B}" type="parTrans" cxnId="{3367ABC4-73F8-4B12-ADA3-046CF8EF7F84}">
      <dgm:prSet/>
      <dgm:spPr/>
      <dgm:t>
        <a:bodyPr/>
        <a:lstStyle/>
        <a:p>
          <a:endParaRPr lang="hu-HU"/>
        </a:p>
      </dgm:t>
    </dgm:pt>
    <dgm:pt modelId="{ECE48A49-AAA6-4440-9802-849E5340F6F2}" type="sibTrans" cxnId="{3367ABC4-73F8-4B12-ADA3-046CF8EF7F84}">
      <dgm:prSet/>
      <dgm:spPr/>
      <dgm:t>
        <a:bodyPr/>
        <a:lstStyle/>
        <a:p>
          <a:endParaRPr lang="hu-HU"/>
        </a:p>
      </dgm:t>
    </dgm:pt>
    <dgm:pt modelId="{CD7E9486-4694-4047-9D33-86C665289658}">
      <dgm:prSet phldrT="[Szöveg]"/>
      <dgm:spPr/>
      <dgm:t>
        <a:bodyPr/>
        <a:lstStyle/>
        <a:p>
          <a:r>
            <a:rPr lang="hu-HU" dirty="0" smtClean="0"/>
            <a:t>Éljük át a megbocsátást !</a:t>
          </a:r>
          <a:endParaRPr lang="hu-HU" dirty="0"/>
        </a:p>
      </dgm:t>
    </dgm:pt>
    <dgm:pt modelId="{2E9AA6E6-0E74-4944-8DBD-70BC24CECA59}" type="parTrans" cxnId="{0AAD1EFD-5F7C-4198-A23F-2B718660B482}">
      <dgm:prSet/>
      <dgm:spPr/>
      <dgm:t>
        <a:bodyPr/>
        <a:lstStyle/>
        <a:p>
          <a:endParaRPr lang="hu-HU"/>
        </a:p>
      </dgm:t>
    </dgm:pt>
    <dgm:pt modelId="{8F7A704F-77F8-4029-8E7A-5020E6C761B5}" type="sibTrans" cxnId="{0AAD1EFD-5F7C-4198-A23F-2B718660B482}">
      <dgm:prSet/>
      <dgm:spPr/>
      <dgm:t>
        <a:bodyPr/>
        <a:lstStyle/>
        <a:p>
          <a:endParaRPr lang="hu-HU"/>
        </a:p>
      </dgm:t>
    </dgm:pt>
    <dgm:pt modelId="{504CB846-FAFA-40E6-AC2A-2643F8153124}">
      <dgm:prSet phldrT="[Szöveg]"/>
      <dgm:spPr/>
      <dgm:t>
        <a:bodyPr/>
        <a:lstStyle/>
        <a:p>
          <a:r>
            <a:rPr lang="hu-HU" dirty="0" smtClean="0"/>
            <a:t>Bocsássunk meg saját magunknak is!</a:t>
          </a:r>
          <a:endParaRPr lang="hu-HU" dirty="0"/>
        </a:p>
      </dgm:t>
    </dgm:pt>
    <dgm:pt modelId="{A5B13895-38A4-4B1C-AAA7-53A20B318A00}" type="parTrans" cxnId="{2E752652-26F8-46CC-92B3-7E5D36C63668}">
      <dgm:prSet/>
      <dgm:spPr/>
      <dgm:t>
        <a:bodyPr/>
        <a:lstStyle/>
        <a:p>
          <a:endParaRPr lang="hu-HU"/>
        </a:p>
      </dgm:t>
    </dgm:pt>
    <dgm:pt modelId="{C1AF632A-2C96-4BEB-B510-CF6932ED4C4D}" type="sibTrans" cxnId="{2E752652-26F8-46CC-92B3-7E5D36C63668}">
      <dgm:prSet/>
      <dgm:spPr/>
      <dgm:t>
        <a:bodyPr/>
        <a:lstStyle/>
        <a:p>
          <a:endParaRPr lang="hu-HU"/>
        </a:p>
      </dgm:t>
    </dgm:pt>
    <dgm:pt modelId="{FFA294FC-F3B6-4BD6-BC31-3D06D7077F72}">
      <dgm:prSet phldrT="[Szöveg]"/>
      <dgm:spPr/>
      <dgm:t>
        <a:bodyPr/>
        <a:lstStyle/>
        <a:p>
          <a:r>
            <a:rPr lang="hu-HU" dirty="0" smtClean="0"/>
            <a:t>3</a:t>
          </a:r>
          <a:endParaRPr lang="hu-HU" dirty="0"/>
        </a:p>
      </dgm:t>
    </dgm:pt>
    <dgm:pt modelId="{235D9D7F-B461-4336-9057-76048E84FE76}" type="parTrans" cxnId="{A771582D-1510-41FE-84F2-23A8695423DA}">
      <dgm:prSet/>
      <dgm:spPr/>
      <dgm:t>
        <a:bodyPr/>
        <a:lstStyle/>
        <a:p>
          <a:endParaRPr lang="hu-HU"/>
        </a:p>
      </dgm:t>
    </dgm:pt>
    <dgm:pt modelId="{041C17E7-BE70-485D-8CAB-F6C8652E48CB}" type="sibTrans" cxnId="{A771582D-1510-41FE-84F2-23A8695423DA}">
      <dgm:prSet/>
      <dgm:spPr/>
      <dgm:t>
        <a:bodyPr/>
        <a:lstStyle/>
        <a:p>
          <a:endParaRPr lang="hu-HU"/>
        </a:p>
      </dgm:t>
    </dgm:pt>
    <dgm:pt modelId="{13856ED2-19FE-4D8C-8A0E-44C9B747DCF5}">
      <dgm:prSet phldrT="[Szöveg]"/>
      <dgm:spPr/>
      <dgm:t>
        <a:bodyPr/>
        <a:lstStyle/>
        <a:p>
          <a:r>
            <a:rPr lang="hu-HU" dirty="0" smtClean="0"/>
            <a:t>Keljünk fel, induljunk el !</a:t>
          </a:r>
          <a:endParaRPr lang="hu-HU" dirty="0"/>
        </a:p>
      </dgm:t>
    </dgm:pt>
    <dgm:pt modelId="{176E7669-2AD8-4CF0-A78E-D3E88DD9966B}" type="parTrans" cxnId="{378AA218-AEF1-4DEA-8B82-134B6AA72059}">
      <dgm:prSet/>
      <dgm:spPr/>
      <dgm:t>
        <a:bodyPr/>
        <a:lstStyle/>
        <a:p>
          <a:endParaRPr lang="hu-HU"/>
        </a:p>
      </dgm:t>
    </dgm:pt>
    <dgm:pt modelId="{0F503B7D-0D43-423D-B781-964B123D32E2}" type="sibTrans" cxnId="{378AA218-AEF1-4DEA-8B82-134B6AA72059}">
      <dgm:prSet/>
      <dgm:spPr/>
      <dgm:t>
        <a:bodyPr/>
        <a:lstStyle/>
        <a:p>
          <a:endParaRPr lang="hu-HU"/>
        </a:p>
      </dgm:t>
    </dgm:pt>
    <dgm:pt modelId="{B3FC4599-B310-4684-9CA6-3296CE169BC5}">
      <dgm:prSet phldrT="[Szöveg]"/>
      <dgm:spPr/>
      <dgm:t>
        <a:bodyPr/>
        <a:lstStyle/>
        <a:p>
          <a:r>
            <a:rPr lang="hu-HU" dirty="0" smtClean="0"/>
            <a:t>Vigyük az </a:t>
          </a:r>
          <a:r>
            <a:rPr lang="hu-HU" dirty="0" err="1" smtClean="0"/>
            <a:t>ÁGY-at</a:t>
          </a:r>
          <a:r>
            <a:rPr lang="hu-HU" dirty="0" smtClean="0"/>
            <a:t>, a depressziót !</a:t>
          </a:r>
          <a:endParaRPr lang="hu-HU" dirty="0"/>
        </a:p>
      </dgm:t>
    </dgm:pt>
    <dgm:pt modelId="{9225E920-C579-44C5-8259-0FDC4CF8691D}" type="parTrans" cxnId="{5241AAF9-F04A-464A-BBBC-4181B6C159A2}">
      <dgm:prSet/>
      <dgm:spPr/>
      <dgm:t>
        <a:bodyPr/>
        <a:lstStyle/>
        <a:p>
          <a:endParaRPr lang="hu-HU"/>
        </a:p>
      </dgm:t>
    </dgm:pt>
    <dgm:pt modelId="{10B83D73-5E8A-4517-B8DD-1D30078D719C}" type="sibTrans" cxnId="{5241AAF9-F04A-464A-BBBC-4181B6C159A2}">
      <dgm:prSet/>
      <dgm:spPr/>
      <dgm:t>
        <a:bodyPr/>
        <a:lstStyle/>
        <a:p>
          <a:endParaRPr lang="hu-HU"/>
        </a:p>
      </dgm:t>
    </dgm:pt>
    <dgm:pt modelId="{EB026963-504E-43C7-8143-FC042B0295DD}">
      <dgm:prSet phldrT="[Szöveg]"/>
      <dgm:spPr/>
      <dgm:t>
        <a:bodyPr/>
        <a:lstStyle/>
        <a:p>
          <a:r>
            <a:rPr lang="hu-HU" dirty="0" smtClean="0"/>
            <a:t>A depresszió kísér, de már nem köt az ágyhoz !</a:t>
          </a:r>
          <a:endParaRPr lang="hu-HU" dirty="0"/>
        </a:p>
      </dgm:t>
    </dgm:pt>
    <dgm:pt modelId="{56E7B191-22C6-466B-94BE-4298C09092EF}" type="parTrans" cxnId="{D10FB321-081B-4BB7-97F2-F4632DAD5909}">
      <dgm:prSet/>
      <dgm:spPr/>
    </dgm:pt>
    <dgm:pt modelId="{62634422-812C-40F8-994D-0C3B41AF59FA}" type="sibTrans" cxnId="{D10FB321-081B-4BB7-97F2-F4632DAD5909}">
      <dgm:prSet/>
      <dgm:spPr/>
    </dgm:pt>
    <dgm:pt modelId="{24DD7B4D-AE7C-46A0-B2A3-BB0AA0F3F66C}" type="pres">
      <dgm:prSet presAssocID="{AFFB030F-C0CF-45EB-B51D-70C00DE00640}" presName="linearFlow" presStyleCnt="0">
        <dgm:presLayoutVars>
          <dgm:dir/>
          <dgm:animLvl val="lvl"/>
          <dgm:resizeHandles val="exact"/>
        </dgm:presLayoutVars>
      </dgm:prSet>
      <dgm:spPr/>
      <dgm:t>
        <a:bodyPr/>
        <a:lstStyle/>
        <a:p>
          <a:endParaRPr lang="hu-HU"/>
        </a:p>
      </dgm:t>
    </dgm:pt>
    <dgm:pt modelId="{CA30E669-AA99-48FE-B3B7-73AC2D767964}" type="pres">
      <dgm:prSet presAssocID="{4FA3EAB7-C9B9-415C-8CD6-66F91510C878}" presName="composite" presStyleCnt="0"/>
      <dgm:spPr/>
    </dgm:pt>
    <dgm:pt modelId="{1539DEA4-9F5E-40B8-9ABB-9A62A343597C}" type="pres">
      <dgm:prSet presAssocID="{4FA3EAB7-C9B9-415C-8CD6-66F91510C878}" presName="parentText" presStyleLbl="alignNode1" presStyleIdx="0" presStyleCnt="3">
        <dgm:presLayoutVars>
          <dgm:chMax val="1"/>
          <dgm:bulletEnabled val="1"/>
        </dgm:presLayoutVars>
      </dgm:prSet>
      <dgm:spPr/>
      <dgm:t>
        <a:bodyPr/>
        <a:lstStyle/>
        <a:p>
          <a:endParaRPr lang="hu-HU"/>
        </a:p>
      </dgm:t>
    </dgm:pt>
    <dgm:pt modelId="{90485E50-C71A-4DA1-A751-3E9AAE5C580F}" type="pres">
      <dgm:prSet presAssocID="{4FA3EAB7-C9B9-415C-8CD6-66F91510C878}" presName="descendantText" presStyleLbl="alignAcc1" presStyleIdx="0" presStyleCnt="3" custLinFactNeighborX="813" custLinFactNeighborY="-22513">
        <dgm:presLayoutVars>
          <dgm:bulletEnabled val="1"/>
        </dgm:presLayoutVars>
      </dgm:prSet>
      <dgm:spPr/>
      <dgm:t>
        <a:bodyPr/>
        <a:lstStyle/>
        <a:p>
          <a:endParaRPr lang="hu-HU"/>
        </a:p>
      </dgm:t>
    </dgm:pt>
    <dgm:pt modelId="{C1C1D273-5BEB-4611-BE94-A74D687CD5A6}" type="pres">
      <dgm:prSet presAssocID="{D5180DFA-959B-4595-B67C-A81F3966CC30}" presName="sp" presStyleCnt="0"/>
      <dgm:spPr/>
    </dgm:pt>
    <dgm:pt modelId="{CC6B93D5-6ED2-421A-8808-AFB3BAD35DCC}" type="pres">
      <dgm:prSet presAssocID="{31E9AD4E-14F4-45CF-8B38-062502F66AEF}" presName="composite" presStyleCnt="0"/>
      <dgm:spPr/>
    </dgm:pt>
    <dgm:pt modelId="{959BF75C-64FB-443F-B525-5F4DD57FC128}" type="pres">
      <dgm:prSet presAssocID="{31E9AD4E-14F4-45CF-8B38-062502F66AEF}" presName="parentText" presStyleLbl="alignNode1" presStyleIdx="1" presStyleCnt="3">
        <dgm:presLayoutVars>
          <dgm:chMax val="1"/>
          <dgm:bulletEnabled val="1"/>
        </dgm:presLayoutVars>
      </dgm:prSet>
      <dgm:spPr/>
      <dgm:t>
        <a:bodyPr/>
        <a:lstStyle/>
        <a:p>
          <a:endParaRPr lang="hu-HU"/>
        </a:p>
      </dgm:t>
    </dgm:pt>
    <dgm:pt modelId="{78A1E330-F566-4571-9A33-9037377759AC}" type="pres">
      <dgm:prSet presAssocID="{31E9AD4E-14F4-45CF-8B38-062502F66AEF}" presName="descendantText" presStyleLbl="alignAcc1" presStyleIdx="1" presStyleCnt="3">
        <dgm:presLayoutVars>
          <dgm:bulletEnabled val="1"/>
        </dgm:presLayoutVars>
      </dgm:prSet>
      <dgm:spPr/>
      <dgm:t>
        <a:bodyPr/>
        <a:lstStyle/>
        <a:p>
          <a:endParaRPr lang="hu-HU"/>
        </a:p>
      </dgm:t>
    </dgm:pt>
    <dgm:pt modelId="{746A8BBF-0747-48A3-BB1C-80DCCC77D7CA}" type="pres">
      <dgm:prSet presAssocID="{ECE48A49-AAA6-4440-9802-849E5340F6F2}" presName="sp" presStyleCnt="0"/>
      <dgm:spPr/>
    </dgm:pt>
    <dgm:pt modelId="{6ECC9293-129C-4A78-9A99-1FF5D477613A}" type="pres">
      <dgm:prSet presAssocID="{FFA294FC-F3B6-4BD6-BC31-3D06D7077F72}" presName="composite" presStyleCnt="0"/>
      <dgm:spPr/>
    </dgm:pt>
    <dgm:pt modelId="{66774E43-B815-49AE-93C9-64352D3A9316}" type="pres">
      <dgm:prSet presAssocID="{FFA294FC-F3B6-4BD6-BC31-3D06D7077F72}" presName="parentText" presStyleLbl="alignNode1" presStyleIdx="2" presStyleCnt="3">
        <dgm:presLayoutVars>
          <dgm:chMax val="1"/>
          <dgm:bulletEnabled val="1"/>
        </dgm:presLayoutVars>
      </dgm:prSet>
      <dgm:spPr/>
      <dgm:t>
        <a:bodyPr/>
        <a:lstStyle/>
        <a:p>
          <a:endParaRPr lang="hu-HU"/>
        </a:p>
      </dgm:t>
    </dgm:pt>
    <dgm:pt modelId="{C3214453-060E-4E44-BCD6-2C7B96033100}" type="pres">
      <dgm:prSet presAssocID="{FFA294FC-F3B6-4BD6-BC31-3D06D7077F72}" presName="descendantText" presStyleLbl="alignAcc1" presStyleIdx="2" presStyleCnt="3">
        <dgm:presLayoutVars>
          <dgm:bulletEnabled val="1"/>
        </dgm:presLayoutVars>
      </dgm:prSet>
      <dgm:spPr/>
      <dgm:t>
        <a:bodyPr/>
        <a:lstStyle/>
        <a:p>
          <a:endParaRPr lang="hu-HU"/>
        </a:p>
      </dgm:t>
    </dgm:pt>
  </dgm:ptLst>
  <dgm:cxnLst>
    <dgm:cxn modelId="{5241AAF9-F04A-464A-BBBC-4181B6C159A2}" srcId="{FFA294FC-F3B6-4BD6-BC31-3D06D7077F72}" destId="{B3FC4599-B310-4684-9CA6-3296CE169BC5}" srcOrd="1" destOrd="0" parTransId="{9225E920-C579-44C5-8259-0FDC4CF8691D}" sibTransId="{10B83D73-5E8A-4517-B8DD-1D30078D719C}"/>
    <dgm:cxn modelId="{378AA218-AEF1-4DEA-8B82-134B6AA72059}" srcId="{FFA294FC-F3B6-4BD6-BC31-3D06D7077F72}" destId="{13856ED2-19FE-4D8C-8A0E-44C9B747DCF5}" srcOrd="0" destOrd="0" parTransId="{176E7669-2AD8-4CF0-A78E-D3E88DD9966B}" sibTransId="{0F503B7D-0D43-423D-B781-964B123D32E2}"/>
    <dgm:cxn modelId="{C09A70B2-CF6F-412F-82E7-297500250C75}" type="presOf" srcId="{28C6D0CC-269F-4A27-B56D-20FA7CEADDF6}" destId="{90485E50-C71A-4DA1-A751-3E9AAE5C580F}" srcOrd="0" destOrd="0" presId="urn:microsoft.com/office/officeart/2005/8/layout/chevron2"/>
    <dgm:cxn modelId="{DA0BF0EC-37A1-4D39-ACC2-6BE40BF22084}" type="presOf" srcId="{504CB846-FAFA-40E6-AC2A-2643F8153124}" destId="{78A1E330-F566-4571-9A33-9037377759AC}" srcOrd="0" destOrd="1" presId="urn:microsoft.com/office/officeart/2005/8/layout/chevron2"/>
    <dgm:cxn modelId="{B4326C99-1F71-4F09-8BFB-A6E0A81E35CB}" type="presOf" srcId="{B3FC4599-B310-4684-9CA6-3296CE169BC5}" destId="{C3214453-060E-4E44-BCD6-2C7B96033100}" srcOrd="0" destOrd="1" presId="urn:microsoft.com/office/officeart/2005/8/layout/chevron2"/>
    <dgm:cxn modelId="{6967EE7E-B5C9-492E-813E-688FAA5AC602}" type="presOf" srcId="{4FA3EAB7-C9B9-415C-8CD6-66F91510C878}" destId="{1539DEA4-9F5E-40B8-9ABB-9A62A343597C}" srcOrd="0" destOrd="0" presId="urn:microsoft.com/office/officeart/2005/8/layout/chevron2"/>
    <dgm:cxn modelId="{0AAD1EFD-5F7C-4198-A23F-2B718660B482}" srcId="{31E9AD4E-14F4-45CF-8B38-062502F66AEF}" destId="{CD7E9486-4694-4047-9D33-86C665289658}" srcOrd="0" destOrd="0" parTransId="{2E9AA6E6-0E74-4944-8DBD-70BC24CECA59}" sibTransId="{8F7A704F-77F8-4029-8E7A-5020E6C761B5}"/>
    <dgm:cxn modelId="{A771582D-1510-41FE-84F2-23A8695423DA}" srcId="{AFFB030F-C0CF-45EB-B51D-70C00DE00640}" destId="{FFA294FC-F3B6-4BD6-BC31-3D06D7077F72}" srcOrd="2" destOrd="0" parTransId="{235D9D7F-B461-4336-9057-76048E84FE76}" sibTransId="{041C17E7-BE70-485D-8CAB-F6C8652E48CB}"/>
    <dgm:cxn modelId="{2944D2DF-6169-4855-99B7-D1A1162DAFF7}" type="presOf" srcId="{13856ED2-19FE-4D8C-8A0E-44C9B747DCF5}" destId="{C3214453-060E-4E44-BCD6-2C7B96033100}" srcOrd="0" destOrd="0" presId="urn:microsoft.com/office/officeart/2005/8/layout/chevron2"/>
    <dgm:cxn modelId="{0702D57B-8467-483F-965F-A41194AC662F}" type="presOf" srcId="{EB026963-504E-43C7-8143-FC042B0295DD}" destId="{C3214453-060E-4E44-BCD6-2C7B96033100}" srcOrd="0" destOrd="2" presId="urn:microsoft.com/office/officeart/2005/8/layout/chevron2"/>
    <dgm:cxn modelId="{2E752652-26F8-46CC-92B3-7E5D36C63668}" srcId="{31E9AD4E-14F4-45CF-8B38-062502F66AEF}" destId="{504CB846-FAFA-40E6-AC2A-2643F8153124}" srcOrd="1" destOrd="0" parTransId="{A5B13895-38A4-4B1C-AAA7-53A20B318A00}" sibTransId="{C1AF632A-2C96-4BEB-B510-CF6932ED4C4D}"/>
    <dgm:cxn modelId="{D10FB321-081B-4BB7-97F2-F4632DAD5909}" srcId="{FFA294FC-F3B6-4BD6-BC31-3D06D7077F72}" destId="{EB026963-504E-43C7-8143-FC042B0295DD}" srcOrd="2" destOrd="0" parTransId="{56E7B191-22C6-466B-94BE-4298C09092EF}" sibTransId="{62634422-812C-40F8-994D-0C3B41AF59FA}"/>
    <dgm:cxn modelId="{B660CFF4-53F2-4FC8-9338-8E3A7C206349}" type="presOf" srcId="{CD7E9486-4694-4047-9D33-86C665289658}" destId="{78A1E330-F566-4571-9A33-9037377759AC}" srcOrd="0" destOrd="0" presId="urn:microsoft.com/office/officeart/2005/8/layout/chevron2"/>
    <dgm:cxn modelId="{3367ABC4-73F8-4B12-ADA3-046CF8EF7F84}" srcId="{AFFB030F-C0CF-45EB-B51D-70C00DE00640}" destId="{31E9AD4E-14F4-45CF-8B38-062502F66AEF}" srcOrd="1" destOrd="0" parTransId="{D18E730E-ACA6-43EA-B5EE-0C7C3C5F540B}" sibTransId="{ECE48A49-AAA6-4440-9802-849E5340F6F2}"/>
    <dgm:cxn modelId="{F684C023-1946-4BAA-8562-86530F505A04}" type="presOf" srcId="{31E9AD4E-14F4-45CF-8B38-062502F66AEF}" destId="{959BF75C-64FB-443F-B525-5F4DD57FC128}" srcOrd="0" destOrd="0" presId="urn:microsoft.com/office/officeart/2005/8/layout/chevron2"/>
    <dgm:cxn modelId="{5D688C41-5551-4005-9A68-69C2183B67FF}" type="presOf" srcId="{FFA294FC-F3B6-4BD6-BC31-3D06D7077F72}" destId="{66774E43-B815-49AE-93C9-64352D3A9316}" srcOrd="0" destOrd="0" presId="urn:microsoft.com/office/officeart/2005/8/layout/chevron2"/>
    <dgm:cxn modelId="{FADCF70D-8341-4CF7-910C-F26FCDB13D17}" srcId="{4FA3EAB7-C9B9-415C-8CD6-66F91510C878}" destId="{28C6D0CC-269F-4A27-B56D-20FA7CEADDF6}" srcOrd="0" destOrd="0" parTransId="{E0913D42-1951-47C7-BBEE-163D4721C4A2}" sibTransId="{37ABDFA0-3F73-424B-B7F7-531F1F768F6A}"/>
    <dgm:cxn modelId="{40FA3DAA-BC3F-4B23-AD61-80234BD3539B}" type="presOf" srcId="{AFFB030F-C0CF-45EB-B51D-70C00DE00640}" destId="{24DD7B4D-AE7C-46A0-B2A3-BB0AA0F3F66C}" srcOrd="0" destOrd="0" presId="urn:microsoft.com/office/officeart/2005/8/layout/chevron2"/>
    <dgm:cxn modelId="{BD38547C-CB3A-468E-A5E7-51F32F83A38C}" srcId="{AFFB030F-C0CF-45EB-B51D-70C00DE00640}" destId="{4FA3EAB7-C9B9-415C-8CD6-66F91510C878}" srcOrd="0" destOrd="0" parTransId="{CFCB65F2-A144-4F47-A926-8E665D786BB2}" sibTransId="{D5180DFA-959B-4595-B67C-A81F3966CC30}"/>
    <dgm:cxn modelId="{143477F6-2CBB-43F5-8B33-A8A9C95210E5}" type="presParOf" srcId="{24DD7B4D-AE7C-46A0-B2A3-BB0AA0F3F66C}" destId="{CA30E669-AA99-48FE-B3B7-73AC2D767964}" srcOrd="0" destOrd="0" presId="urn:microsoft.com/office/officeart/2005/8/layout/chevron2"/>
    <dgm:cxn modelId="{DB5771C7-C005-4DCD-B8E5-AEFAE09427F5}" type="presParOf" srcId="{CA30E669-AA99-48FE-B3B7-73AC2D767964}" destId="{1539DEA4-9F5E-40B8-9ABB-9A62A343597C}" srcOrd="0" destOrd="0" presId="urn:microsoft.com/office/officeart/2005/8/layout/chevron2"/>
    <dgm:cxn modelId="{08D4BBEE-FDFF-43F2-AAEF-570170045C8E}" type="presParOf" srcId="{CA30E669-AA99-48FE-B3B7-73AC2D767964}" destId="{90485E50-C71A-4DA1-A751-3E9AAE5C580F}" srcOrd="1" destOrd="0" presId="urn:microsoft.com/office/officeart/2005/8/layout/chevron2"/>
    <dgm:cxn modelId="{960E4FC4-004D-4AF1-AD40-D2A4F5AD92E4}" type="presParOf" srcId="{24DD7B4D-AE7C-46A0-B2A3-BB0AA0F3F66C}" destId="{C1C1D273-5BEB-4611-BE94-A74D687CD5A6}" srcOrd="1" destOrd="0" presId="urn:microsoft.com/office/officeart/2005/8/layout/chevron2"/>
    <dgm:cxn modelId="{6059ABCF-6ACE-44ED-B336-7E168121E1FC}" type="presParOf" srcId="{24DD7B4D-AE7C-46A0-B2A3-BB0AA0F3F66C}" destId="{CC6B93D5-6ED2-421A-8808-AFB3BAD35DCC}" srcOrd="2" destOrd="0" presId="urn:microsoft.com/office/officeart/2005/8/layout/chevron2"/>
    <dgm:cxn modelId="{6EA0C5CA-439E-475A-9822-EBB2D52F0522}" type="presParOf" srcId="{CC6B93D5-6ED2-421A-8808-AFB3BAD35DCC}" destId="{959BF75C-64FB-443F-B525-5F4DD57FC128}" srcOrd="0" destOrd="0" presId="urn:microsoft.com/office/officeart/2005/8/layout/chevron2"/>
    <dgm:cxn modelId="{0BC892A1-908C-4CEC-ADA8-E98931586B90}" type="presParOf" srcId="{CC6B93D5-6ED2-421A-8808-AFB3BAD35DCC}" destId="{78A1E330-F566-4571-9A33-9037377759AC}" srcOrd="1" destOrd="0" presId="urn:microsoft.com/office/officeart/2005/8/layout/chevron2"/>
    <dgm:cxn modelId="{DC41FF31-0DE5-4775-91F5-A69EA31D42A0}" type="presParOf" srcId="{24DD7B4D-AE7C-46A0-B2A3-BB0AA0F3F66C}" destId="{746A8BBF-0747-48A3-BB1C-80DCCC77D7CA}" srcOrd="3" destOrd="0" presId="urn:microsoft.com/office/officeart/2005/8/layout/chevron2"/>
    <dgm:cxn modelId="{E7303E02-5FAD-4CDF-A5A1-FD301D68F9B6}" type="presParOf" srcId="{24DD7B4D-AE7C-46A0-B2A3-BB0AA0F3F66C}" destId="{6ECC9293-129C-4A78-9A99-1FF5D477613A}" srcOrd="4" destOrd="0" presId="urn:microsoft.com/office/officeart/2005/8/layout/chevron2"/>
    <dgm:cxn modelId="{B665544C-1AE1-4531-9726-84E89815A43D}" type="presParOf" srcId="{6ECC9293-129C-4A78-9A99-1FF5D477613A}" destId="{66774E43-B815-49AE-93C9-64352D3A9316}" srcOrd="0" destOrd="0" presId="urn:microsoft.com/office/officeart/2005/8/layout/chevron2"/>
    <dgm:cxn modelId="{5ECAF861-FF56-4637-830B-273947BF456A}" type="presParOf" srcId="{6ECC9293-129C-4A78-9A99-1FF5D477613A}" destId="{C3214453-060E-4E44-BCD6-2C7B9603310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ECE5B3-6416-4569-939B-6A4BE0CC3BE1}" type="datetimeFigureOut">
              <a:rPr lang="hu-HU" smtClean="0"/>
              <a:pPr/>
              <a:t>2014.10.10.</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97789C-E3CC-4901-B3EA-C0F991A3CAAD}" type="slidenum">
              <a:rPr lang="hu-HU" smtClean="0"/>
              <a:pPr/>
              <a:t>‹#›</a:t>
            </a:fld>
            <a:endParaRPr lang="hu-H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797789C-E3CC-4901-B3EA-C0F991A3CAAD}" type="slidenum">
              <a:rPr lang="hu-HU" smtClean="0"/>
              <a:pPr/>
              <a:t>7</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7853E075-465A-4AE3-B3A3-74AC99E67946}" type="slidenum">
              <a:rPr lang="hu-HU" smtClean="0"/>
              <a:pPr/>
              <a:t>10</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err="1" smtClean="0"/>
              <a:t>nemcsa</a:t>
            </a:r>
            <a:endParaRPr lang="hu-HU" dirty="0"/>
          </a:p>
        </p:txBody>
      </p:sp>
      <p:sp>
        <p:nvSpPr>
          <p:cNvPr id="4" name="Dia számának helye 3"/>
          <p:cNvSpPr>
            <a:spLocks noGrp="1"/>
          </p:cNvSpPr>
          <p:nvPr>
            <p:ph type="sldNum" sz="quarter" idx="10"/>
          </p:nvPr>
        </p:nvSpPr>
        <p:spPr/>
        <p:txBody>
          <a:bodyPr/>
          <a:lstStyle/>
          <a:p>
            <a:fld id="{D797789C-E3CC-4901-B3EA-C0F991A3CAAD}" type="slidenum">
              <a:rPr lang="hu-HU" smtClean="0"/>
              <a:pPr/>
              <a:t>16</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C5B4CD1A-549B-42D3-B3B2-63DA446D5A95}" type="slidenum">
              <a:rPr lang="hu-HU" smtClean="0"/>
              <a:pPr/>
              <a:t>28</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C5B4CD1A-549B-42D3-B3B2-63DA446D5A95}" type="slidenum">
              <a:rPr lang="hu-HU" smtClean="0"/>
              <a:pPr/>
              <a:t>40</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7A99A56F-3319-40DD-83EB-25F542ACB366}" type="slidenum">
              <a:rPr lang="hu-HU" smtClean="0"/>
              <a:pPr/>
              <a:t>45</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07EE4273-2AE6-4277-B41A-F56036D25EBD}" type="slidenum">
              <a:rPr lang="hu-HU" smtClean="0"/>
              <a:pPr/>
              <a:t>47</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256FC539-1B5F-43B9-BF71-B26CE90013CA}" type="datetimeFigureOut">
              <a:rPr lang="hu-HU" smtClean="0"/>
              <a:pPr/>
              <a:t>2014.10.10.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F64DC83-698F-410F-8492-A753868B840A}"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56FC539-1B5F-43B9-BF71-B26CE90013CA}" type="datetimeFigureOut">
              <a:rPr lang="hu-HU" smtClean="0"/>
              <a:pPr/>
              <a:t>2014.10.10.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F64DC83-698F-410F-8492-A753868B840A}"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56FC539-1B5F-43B9-BF71-B26CE90013CA}" type="datetimeFigureOut">
              <a:rPr lang="hu-HU" smtClean="0"/>
              <a:pPr/>
              <a:t>2014.10.10.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F64DC83-698F-410F-8492-A753868B840A}"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56FC539-1B5F-43B9-BF71-B26CE90013CA}" type="datetimeFigureOut">
              <a:rPr lang="hu-HU" smtClean="0"/>
              <a:pPr/>
              <a:t>2014.10.10.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F64DC83-698F-410F-8492-A753868B840A}"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256FC539-1B5F-43B9-BF71-B26CE90013CA}" type="datetimeFigureOut">
              <a:rPr lang="hu-HU" smtClean="0"/>
              <a:pPr/>
              <a:t>2014.10.10.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F64DC83-698F-410F-8492-A753868B840A}"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256FC539-1B5F-43B9-BF71-B26CE90013CA}" type="datetimeFigureOut">
              <a:rPr lang="hu-HU" smtClean="0"/>
              <a:pPr/>
              <a:t>2014.10.10.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F64DC83-698F-410F-8492-A753868B840A}"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256FC539-1B5F-43B9-BF71-B26CE90013CA}" type="datetimeFigureOut">
              <a:rPr lang="hu-HU" smtClean="0"/>
              <a:pPr/>
              <a:t>2014.10.10.</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9F64DC83-698F-410F-8492-A753868B840A}"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256FC539-1B5F-43B9-BF71-B26CE90013CA}" type="datetimeFigureOut">
              <a:rPr lang="hu-HU" smtClean="0"/>
              <a:pPr/>
              <a:t>2014.10.10.</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9F64DC83-698F-410F-8492-A753868B840A}"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256FC539-1B5F-43B9-BF71-B26CE90013CA}" type="datetimeFigureOut">
              <a:rPr lang="hu-HU" smtClean="0"/>
              <a:pPr/>
              <a:t>2014.10.10.</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9F64DC83-698F-410F-8492-A753868B840A}"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256FC539-1B5F-43B9-BF71-B26CE90013CA}" type="datetimeFigureOut">
              <a:rPr lang="hu-HU" smtClean="0"/>
              <a:pPr/>
              <a:t>2014.10.10.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F64DC83-698F-410F-8492-A753868B840A}"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256FC539-1B5F-43B9-BF71-B26CE90013CA}" type="datetimeFigureOut">
              <a:rPr lang="hu-HU" smtClean="0"/>
              <a:pPr/>
              <a:t>2014.10.10.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F64DC83-698F-410F-8492-A753868B840A}"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FC539-1B5F-43B9-BF71-B26CE90013CA}" type="datetimeFigureOut">
              <a:rPr lang="hu-HU" smtClean="0"/>
              <a:pPr/>
              <a:t>2014.10.10.</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4DC83-698F-410F-8492-A753868B840A}"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6.jpeg"/></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755576" y="1772816"/>
            <a:ext cx="7772400" cy="1470025"/>
          </a:xfrm>
          <a:solidFill>
            <a:srgbClr val="00B0F0"/>
          </a:solidFill>
        </p:spPr>
        <p:style>
          <a:lnRef idx="2">
            <a:schemeClr val="accent2"/>
          </a:lnRef>
          <a:fillRef idx="1">
            <a:schemeClr val="lt1"/>
          </a:fillRef>
          <a:effectRef idx="0">
            <a:schemeClr val="accent2"/>
          </a:effectRef>
          <a:fontRef idx="minor">
            <a:schemeClr val="dk1"/>
          </a:fontRef>
        </p:style>
        <p:txBody>
          <a:bodyPr/>
          <a:lstStyle/>
          <a:p>
            <a:r>
              <a:rPr lang="hu-HU" dirty="0" smtClean="0">
                <a:solidFill>
                  <a:schemeClr val="tx1"/>
                </a:solidFill>
              </a:rPr>
              <a:t>A keresztyén ember lelki depressziója</a:t>
            </a:r>
            <a:endParaRPr lang="hu-HU" dirty="0">
              <a:solidFill>
                <a:schemeClr val="tx1"/>
              </a:solidFill>
            </a:endParaRPr>
          </a:p>
        </p:txBody>
      </p:sp>
      <p:sp>
        <p:nvSpPr>
          <p:cNvPr id="3" name="Alcím 2"/>
          <p:cNvSpPr>
            <a:spLocks noGrp="1"/>
          </p:cNvSpPr>
          <p:nvPr>
            <p:ph type="subTitle" idx="1"/>
          </p:nvPr>
        </p:nvSpPr>
        <p:spPr>
          <a:xfrm>
            <a:off x="1979712" y="4149080"/>
            <a:ext cx="6400800" cy="1752600"/>
          </a:xfrm>
        </p:spPr>
        <p:txBody>
          <a:bodyPr>
            <a:normAutofit/>
          </a:bodyPr>
          <a:lstStyle/>
          <a:p>
            <a:r>
              <a:rPr lang="hu-HU" sz="2800" b="1" dirty="0" smtClean="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rPr>
              <a:t>Komárom </a:t>
            </a:r>
          </a:p>
          <a:p>
            <a:r>
              <a:rPr lang="hu-HU" sz="2800" b="1" dirty="0" smtClean="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rPr>
              <a:t>2014. </a:t>
            </a:r>
            <a:r>
              <a:rPr lang="hu-HU" sz="2800" b="1" dirty="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rPr>
              <a:t>o</a:t>
            </a:r>
            <a:r>
              <a:rPr lang="hu-HU" sz="2800" b="1" dirty="0" smtClean="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rPr>
              <a:t>któber 11.</a:t>
            </a:r>
            <a:endParaRPr lang="hu-HU" sz="2800" b="1" dirty="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endParaRPr>
          </a:p>
        </p:txBody>
      </p:sp>
      <p:sp>
        <p:nvSpPr>
          <p:cNvPr id="4" name="Szövegdoboz 3"/>
          <p:cNvSpPr txBox="1"/>
          <p:nvPr/>
        </p:nvSpPr>
        <p:spPr>
          <a:xfrm>
            <a:off x="683568" y="620688"/>
            <a:ext cx="7821116" cy="954107"/>
          </a:xfrm>
          <a:prstGeom prst="rect">
            <a:avLst/>
          </a:prstGeom>
          <a:noFill/>
        </p:spPr>
        <p:txBody>
          <a:bodyPr wrap="none" rtlCol="0">
            <a:spAutoFit/>
          </a:bodyPr>
          <a:lstStyle/>
          <a:p>
            <a:r>
              <a:rPr lang="hu-HU" sz="2800" dirty="0" smtClean="0"/>
              <a:t>A Szlovákiai Magyar Református Presbiteri Szövetség</a:t>
            </a:r>
          </a:p>
          <a:p>
            <a:pPr algn="ctr"/>
            <a:r>
              <a:rPr lang="hu-HU" sz="2800" dirty="0" smtClean="0"/>
              <a:t>1. REGIONÁLIS PRESBITERKÉPZÉSE</a:t>
            </a:r>
            <a:endParaRPr lang="hu-HU" sz="2800" dirty="0"/>
          </a:p>
        </p:txBody>
      </p:sp>
      <p:pic>
        <p:nvPicPr>
          <p:cNvPr id="6" name="Kép 5" descr="Komárom ref.templom.jpg"/>
          <p:cNvPicPr>
            <a:picLocks noChangeAspect="1"/>
          </p:cNvPicPr>
          <p:nvPr/>
        </p:nvPicPr>
        <p:blipFill>
          <a:blip r:embed="rId2" cstate="print"/>
          <a:stretch>
            <a:fillRect/>
          </a:stretch>
        </p:blipFill>
        <p:spPr>
          <a:xfrm>
            <a:off x="1403648" y="3573016"/>
            <a:ext cx="1778000" cy="2667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B0F0"/>
          </a:solidFill>
        </p:spPr>
        <p:style>
          <a:lnRef idx="2">
            <a:schemeClr val="accent1"/>
          </a:lnRef>
          <a:fillRef idx="1">
            <a:schemeClr val="lt1"/>
          </a:fillRef>
          <a:effectRef idx="0">
            <a:schemeClr val="accent1"/>
          </a:effectRef>
          <a:fontRef idx="minor">
            <a:schemeClr val="dk1"/>
          </a:fontRef>
        </p:style>
        <p:txBody>
          <a:bodyPr>
            <a:normAutofit fontScale="90000"/>
          </a:bodyPr>
          <a:lstStyle/>
          <a:p>
            <a:r>
              <a:rPr lang="hu-HU" dirty="0" smtClean="0"/>
              <a:t>A depresszió kialakulásának</a:t>
            </a:r>
            <a:br>
              <a:rPr lang="hu-HU" dirty="0" smtClean="0"/>
            </a:br>
            <a:r>
              <a:rPr lang="hu-HU" dirty="0" smtClean="0"/>
              <a:t>tudományos magyarázata</a:t>
            </a:r>
            <a:endParaRPr lang="hu-HU" dirty="0"/>
          </a:p>
        </p:txBody>
      </p:sp>
      <p:sp>
        <p:nvSpPr>
          <p:cNvPr id="3" name="Tartalom helye 2"/>
          <p:cNvSpPr>
            <a:spLocks noGrp="1"/>
          </p:cNvSpPr>
          <p:nvPr>
            <p:ph idx="1"/>
          </p:nvPr>
        </p:nvSpPr>
        <p:spPr>
          <a:xfrm>
            <a:off x="539552" y="1700808"/>
            <a:ext cx="8229600" cy="4709160"/>
          </a:xfrm>
        </p:spPr>
        <p:txBody>
          <a:bodyPr/>
          <a:lstStyle/>
          <a:p>
            <a:r>
              <a:rPr lang="hu-HU" b="1" u="sng" dirty="0" smtClean="0"/>
              <a:t>Biokémiai </a:t>
            </a:r>
            <a:r>
              <a:rPr lang="hu-HU" u="sng" dirty="0" smtClean="0"/>
              <a:t>folyamat</a:t>
            </a:r>
            <a:r>
              <a:rPr lang="hu-HU" sz="2400" dirty="0" smtClean="0"/>
              <a:t>: agyi „üzenethordozók” /</a:t>
            </a:r>
            <a:r>
              <a:rPr lang="hu-HU" sz="2400" dirty="0" err="1" smtClean="0"/>
              <a:t>neurotranszmitterek</a:t>
            </a:r>
            <a:r>
              <a:rPr lang="hu-HU" sz="2400" dirty="0" smtClean="0"/>
              <a:t>/ egyensúlyának felborulása</a:t>
            </a:r>
          </a:p>
          <a:p>
            <a:r>
              <a:rPr lang="hu-HU" b="1" u="sng" dirty="0" smtClean="0"/>
              <a:t>Genetikai </a:t>
            </a:r>
            <a:r>
              <a:rPr lang="hu-HU" u="sng" dirty="0" smtClean="0"/>
              <a:t>kutatások</a:t>
            </a:r>
            <a:r>
              <a:rPr lang="hu-HU" dirty="0" smtClean="0"/>
              <a:t>: </a:t>
            </a:r>
            <a:r>
              <a:rPr lang="hu-HU" sz="2400" dirty="0" smtClean="0"/>
              <a:t>a depressziósok rokonainál 20%-os előfordulás, egypetéjű ikreknél 43%</a:t>
            </a:r>
          </a:p>
          <a:p>
            <a:r>
              <a:rPr lang="hu-HU" b="1" u="sng" dirty="0" smtClean="0"/>
              <a:t>Hormonális</a:t>
            </a:r>
            <a:r>
              <a:rPr lang="hu-HU" u="sng" dirty="0" smtClean="0"/>
              <a:t> tényezők</a:t>
            </a:r>
            <a:r>
              <a:rPr lang="hu-HU" dirty="0" smtClean="0"/>
              <a:t>: </a:t>
            </a:r>
            <a:r>
              <a:rPr lang="hu-HU" sz="2400" dirty="0" smtClean="0"/>
              <a:t>magas </a:t>
            </a:r>
            <a:r>
              <a:rPr lang="hu-HU" sz="2400" dirty="0" err="1" smtClean="0"/>
              <a:t>stresszhormonszint</a:t>
            </a:r>
            <a:endParaRPr lang="hu-HU" sz="2400" dirty="0"/>
          </a:p>
        </p:txBody>
      </p:sp>
      <p:pic>
        <p:nvPicPr>
          <p:cNvPr id="4" name="Kép 3" descr="depresszió 5.jpg"/>
          <p:cNvPicPr>
            <a:picLocks noChangeAspect="1"/>
          </p:cNvPicPr>
          <p:nvPr/>
        </p:nvPicPr>
        <p:blipFill>
          <a:blip r:embed="rId3" cstate="print"/>
          <a:stretch>
            <a:fillRect/>
          </a:stretch>
        </p:blipFill>
        <p:spPr>
          <a:xfrm>
            <a:off x="2987824" y="4509120"/>
            <a:ext cx="3312000" cy="18085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Kép 4" descr="agy2.jpg"/>
          <p:cNvPicPr>
            <a:picLocks noChangeAspect="1"/>
          </p:cNvPicPr>
          <p:nvPr/>
        </p:nvPicPr>
        <p:blipFill>
          <a:blip r:embed="rId4" cstate="print"/>
          <a:stretch>
            <a:fillRect/>
          </a:stretch>
        </p:blipFill>
        <p:spPr>
          <a:xfrm>
            <a:off x="7524328" y="1844824"/>
            <a:ext cx="1116000" cy="6594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solidFill>
            <a:schemeClr val="bg2">
              <a:lumMod val="75000"/>
            </a:schemeClr>
          </a:solidFill>
        </p:spPr>
        <p:txBody>
          <a:bodyPr>
            <a:normAutofit/>
          </a:bodyPr>
          <a:lstStyle/>
          <a:p>
            <a:r>
              <a:rPr lang="hu-HU" dirty="0" smtClean="0"/>
              <a:t>Az érzelmek jelentősége</a:t>
            </a:r>
            <a:endParaRPr lang="hu-HU" dirty="0"/>
          </a:p>
        </p:txBody>
      </p:sp>
      <p:sp>
        <p:nvSpPr>
          <p:cNvPr id="5" name="Szöveg helye 4"/>
          <p:cNvSpPr>
            <a:spLocks noGrp="1"/>
          </p:cNvSpPr>
          <p:nvPr>
            <p:ph type="body" idx="1"/>
          </p:nvPr>
        </p:nvSpPr>
        <p:spPr/>
        <p:txBody>
          <a:bodyPr/>
          <a:lstStyle/>
          <a:p>
            <a:r>
              <a:rPr lang="hu-HU" dirty="0" smtClean="0"/>
              <a:t>Pozitív érzelmek</a:t>
            </a:r>
            <a:endParaRPr lang="hu-HU" dirty="0"/>
          </a:p>
        </p:txBody>
      </p:sp>
      <p:sp>
        <p:nvSpPr>
          <p:cNvPr id="6" name="Tartalom helye 5"/>
          <p:cNvSpPr>
            <a:spLocks noGrp="1"/>
          </p:cNvSpPr>
          <p:nvPr>
            <p:ph sz="half" idx="2"/>
          </p:nvPr>
        </p:nvSpPr>
        <p:spPr/>
        <p:txBody>
          <a:bodyPr/>
          <a:lstStyle/>
          <a:p>
            <a:r>
              <a:rPr lang="hu-HU" dirty="0" smtClean="0"/>
              <a:t>Kiterjesztik a gondolkodást</a:t>
            </a:r>
            <a:endParaRPr lang="hu-HU" dirty="0"/>
          </a:p>
        </p:txBody>
      </p:sp>
      <p:sp>
        <p:nvSpPr>
          <p:cNvPr id="7" name="Szöveg helye 6"/>
          <p:cNvSpPr>
            <a:spLocks noGrp="1"/>
          </p:cNvSpPr>
          <p:nvPr>
            <p:ph type="body" sz="quarter" idx="3"/>
          </p:nvPr>
        </p:nvSpPr>
        <p:spPr/>
        <p:txBody>
          <a:bodyPr/>
          <a:lstStyle/>
          <a:p>
            <a:r>
              <a:rPr lang="hu-HU" dirty="0" smtClean="0"/>
              <a:t>Negatív érzelmek</a:t>
            </a:r>
            <a:endParaRPr lang="hu-HU" dirty="0"/>
          </a:p>
        </p:txBody>
      </p:sp>
      <p:sp>
        <p:nvSpPr>
          <p:cNvPr id="8" name="Tartalom helye 7"/>
          <p:cNvSpPr>
            <a:spLocks noGrp="1"/>
          </p:cNvSpPr>
          <p:nvPr>
            <p:ph sz="quarter" idx="4"/>
          </p:nvPr>
        </p:nvSpPr>
        <p:spPr>
          <a:xfrm>
            <a:off x="4644008" y="2204864"/>
            <a:ext cx="4041775" cy="3951288"/>
          </a:xfrm>
        </p:spPr>
        <p:txBody>
          <a:bodyPr/>
          <a:lstStyle/>
          <a:p>
            <a:r>
              <a:rPr lang="hu-HU" dirty="0" smtClean="0"/>
              <a:t>Beszűkítik a figyelmet</a:t>
            </a:r>
            <a:endParaRPr lang="hu-HU" dirty="0"/>
          </a:p>
        </p:txBody>
      </p:sp>
      <p:sp>
        <p:nvSpPr>
          <p:cNvPr id="11" name="Szövegdoboz 10"/>
          <p:cNvSpPr txBox="1"/>
          <p:nvPr/>
        </p:nvSpPr>
        <p:spPr>
          <a:xfrm>
            <a:off x="755576" y="5085184"/>
            <a:ext cx="2749471" cy="461665"/>
          </a:xfrm>
          <a:prstGeom prst="rect">
            <a:avLst/>
          </a:prstGeom>
          <a:noFill/>
        </p:spPr>
        <p:txBody>
          <a:bodyPr wrap="none" rtlCol="0">
            <a:spAutoFit/>
          </a:bodyPr>
          <a:lstStyle/>
          <a:p>
            <a:r>
              <a:rPr lang="hu-HU" sz="2400" dirty="0" smtClean="0"/>
              <a:t>Depresszív hangulat </a:t>
            </a:r>
            <a:endParaRPr lang="hu-HU" sz="2400" dirty="0"/>
          </a:p>
        </p:txBody>
      </p:sp>
      <p:sp>
        <p:nvSpPr>
          <p:cNvPr id="13" name="Szövegdoboz 12"/>
          <p:cNvSpPr txBox="1"/>
          <p:nvPr/>
        </p:nvSpPr>
        <p:spPr>
          <a:xfrm>
            <a:off x="5220072" y="5085184"/>
            <a:ext cx="3249864" cy="461665"/>
          </a:xfrm>
          <a:prstGeom prst="rect">
            <a:avLst/>
          </a:prstGeom>
          <a:noFill/>
        </p:spPr>
        <p:txBody>
          <a:bodyPr wrap="none" rtlCol="0">
            <a:spAutoFit/>
          </a:bodyPr>
          <a:lstStyle/>
          <a:p>
            <a:r>
              <a:rPr lang="hu-HU" sz="2400" dirty="0" smtClean="0"/>
              <a:t>Pesszimista gondolkodás</a:t>
            </a:r>
            <a:endParaRPr lang="hu-HU" sz="2400" dirty="0"/>
          </a:p>
        </p:txBody>
      </p:sp>
      <p:sp>
        <p:nvSpPr>
          <p:cNvPr id="17" name="Balra-jobbra-felfelé nyíl 16"/>
          <p:cNvSpPr/>
          <p:nvPr/>
        </p:nvSpPr>
        <p:spPr>
          <a:xfrm>
            <a:off x="3707904" y="3573016"/>
            <a:ext cx="1216152" cy="1498464"/>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Szövegdoboz 19"/>
          <p:cNvSpPr txBox="1"/>
          <p:nvPr/>
        </p:nvSpPr>
        <p:spPr>
          <a:xfrm>
            <a:off x="2987824" y="2780928"/>
            <a:ext cx="2668166" cy="769441"/>
          </a:xfrm>
          <a:prstGeom prst="rect">
            <a:avLst/>
          </a:prstGeom>
          <a:solidFill>
            <a:srgbClr val="FFFF00"/>
          </a:solidFill>
        </p:spPr>
        <p:txBody>
          <a:bodyPr wrap="none" rtlCol="0">
            <a:spAutoFit/>
          </a:bodyPr>
          <a:lstStyle/>
          <a:p>
            <a:r>
              <a:rPr lang="hu-HU" sz="4400" dirty="0" smtClean="0"/>
              <a:t>Depresszió</a:t>
            </a:r>
            <a:endParaRPr lang="hu-HU" sz="4400" dirty="0"/>
          </a:p>
        </p:txBody>
      </p:sp>
      <p:pic>
        <p:nvPicPr>
          <p:cNvPr id="12" name="Kép 11" descr="depressziós agyműködés.jpg"/>
          <p:cNvPicPr>
            <a:picLocks noChangeAspect="1"/>
          </p:cNvPicPr>
          <p:nvPr/>
        </p:nvPicPr>
        <p:blipFill>
          <a:blip r:embed="rId2" cstate="print"/>
          <a:stretch>
            <a:fillRect/>
          </a:stretch>
        </p:blipFill>
        <p:spPr>
          <a:xfrm>
            <a:off x="3779912" y="5168602"/>
            <a:ext cx="1143000" cy="14287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11560" y="260648"/>
            <a:ext cx="8229600" cy="1143000"/>
          </a:xfrm>
          <a:solidFill>
            <a:srgbClr val="00B0F0"/>
          </a:solidFill>
        </p:spPr>
        <p:txBody>
          <a:bodyPr/>
          <a:lstStyle/>
          <a:p>
            <a:r>
              <a:rPr lang="hu-HU" dirty="0" smtClean="0"/>
              <a:t>Depressziós jelek: ami már látszik</a:t>
            </a:r>
            <a:endParaRPr lang="hu-HU" dirty="0"/>
          </a:p>
        </p:txBody>
      </p:sp>
      <p:sp>
        <p:nvSpPr>
          <p:cNvPr id="3" name="Tartalom helye 2"/>
          <p:cNvSpPr>
            <a:spLocks noGrp="1"/>
          </p:cNvSpPr>
          <p:nvPr>
            <p:ph idx="1"/>
          </p:nvPr>
        </p:nvSpPr>
        <p:spPr>
          <a:xfrm>
            <a:off x="755576" y="1916832"/>
            <a:ext cx="7776000" cy="4525963"/>
          </a:xfrm>
        </p:spPr>
        <p:txBody>
          <a:bodyPr>
            <a:normAutofit/>
          </a:bodyPr>
          <a:lstStyle/>
          <a:p>
            <a:r>
              <a:rPr lang="hu-HU" sz="2800" dirty="0" smtClean="0"/>
              <a:t>Görnyedt testtartás</a:t>
            </a:r>
          </a:p>
          <a:p>
            <a:r>
              <a:rPr lang="hu-HU" sz="2800" dirty="0" smtClean="0"/>
              <a:t>Meglassult mozgásaktivitás /gyakran az első jel !/ - „ólomlábakon” járás</a:t>
            </a:r>
          </a:p>
          <a:p>
            <a:r>
              <a:rPr lang="hu-HU" sz="2800" dirty="0" smtClean="0"/>
              <a:t>Merev tekintet, csökkent mimikai aktivitás</a:t>
            </a:r>
            <a:endParaRPr lang="hu-HU" sz="2800" dirty="0"/>
          </a:p>
        </p:txBody>
      </p:sp>
      <p:pic>
        <p:nvPicPr>
          <p:cNvPr id="4" name="Kép 3" descr="depi tartás.jpg"/>
          <p:cNvPicPr>
            <a:picLocks noChangeAspect="1"/>
          </p:cNvPicPr>
          <p:nvPr/>
        </p:nvPicPr>
        <p:blipFill>
          <a:blip r:embed="rId2" cstate="print"/>
          <a:srcRect l="8001" r="11990"/>
          <a:stretch>
            <a:fillRect/>
          </a:stretch>
        </p:blipFill>
        <p:spPr>
          <a:xfrm>
            <a:off x="4788024" y="1484784"/>
            <a:ext cx="936000" cy="8774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Kép 4" descr="depi5.jpg"/>
          <p:cNvPicPr>
            <a:picLocks noChangeAspect="1"/>
          </p:cNvPicPr>
          <p:nvPr/>
        </p:nvPicPr>
        <p:blipFill>
          <a:blip r:embed="rId3" cstate="print"/>
          <a:stretch>
            <a:fillRect/>
          </a:stretch>
        </p:blipFill>
        <p:spPr>
          <a:xfrm>
            <a:off x="1907704" y="3933056"/>
            <a:ext cx="1764000" cy="26115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Kép 5" descr="depi4.jpg"/>
          <p:cNvPicPr>
            <a:picLocks noChangeAspect="1"/>
          </p:cNvPicPr>
          <p:nvPr/>
        </p:nvPicPr>
        <p:blipFill>
          <a:blip r:embed="rId4" cstate="print"/>
          <a:stretch>
            <a:fillRect/>
          </a:stretch>
        </p:blipFill>
        <p:spPr>
          <a:xfrm>
            <a:off x="5652120" y="3933056"/>
            <a:ext cx="1836000" cy="2596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B0F0"/>
          </a:solidFill>
        </p:spPr>
        <p:style>
          <a:lnRef idx="2">
            <a:schemeClr val="accent1"/>
          </a:lnRef>
          <a:fillRef idx="1">
            <a:schemeClr val="lt1"/>
          </a:fillRef>
          <a:effectRef idx="0">
            <a:schemeClr val="accent1"/>
          </a:effectRef>
          <a:fontRef idx="minor">
            <a:schemeClr val="dk1"/>
          </a:fontRef>
        </p:style>
        <p:txBody>
          <a:bodyPr/>
          <a:lstStyle/>
          <a:p>
            <a:r>
              <a:rPr lang="hu-HU" dirty="0" smtClean="0"/>
              <a:t>A mai tudomány a tünetekről</a:t>
            </a:r>
            <a:endParaRPr lang="hu-HU" dirty="0"/>
          </a:p>
        </p:txBody>
      </p:sp>
      <p:sp>
        <p:nvSpPr>
          <p:cNvPr id="3" name="Tartalom helye 2"/>
          <p:cNvSpPr>
            <a:spLocks noGrp="1"/>
          </p:cNvSpPr>
          <p:nvPr>
            <p:ph idx="1"/>
          </p:nvPr>
        </p:nvSpPr>
        <p:spPr>
          <a:xfrm>
            <a:off x="611560" y="1556792"/>
            <a:ext cx="8229600" cy="4709160"/>
          </a:xfrm>
        </p:spPr>
        <p:txBody>
          <a:bodyPr>
            <a:normAutofit fontScale="85000" lnSpcReduction="20000"/>
          </a:bodyPr>
          <a:lstStyle/>
          <a:p>
            <a:r>
              <a:rPr lang="hu-HU" dirty="0" smtClean="0"/>
              <a:t>Depressziós hangulat</a:t>
            </a:r>
          </a:p>
          <a:p>
            <a:r>
              <a:rPr lang="hu-HU" dirty="0" smtClean="0"/>
              <a:t>Érdeklődés beszűkülése, örömtelenség</a:t>
            </a:r>
          </a:p>
          <a:p>
            <a:r>
              <a:rPr lang="hu-HU" dirty="0" smtClean="0"/>
              <a:t>Más okkal nem összefüggő testsúlycsökkenés vagy –gyarapodás</a:t>
            </a:r>
          </a:p>
          <a:p>
            <a:r>
              <a:rPr lang="hu-HU" dirty="0" smtClean="0"/>
              <a:t>Alvászavar</a:t>
            </a:r>
          </a:p>
          <a:p>
            <a:r>
              <a:rPr lang="hu-HU" dirty="0" smtClean="0"/>
              <a:t>Lelassultság, gátoltság v. nyugtalanság</a:t>
            </a:r>
          </a:p>
          <a:p>
            <a:r>
              <a:rPr lang="hu-HU" dirty="0" smtClean="0"/>
              <a:t>Fáradtság: testi-lelki gyengeség</a:t>
            </a:r>
          </a:p>
          <a:p>
            <a:r>
              <a:rPr lang="hu-HU" dirty="0" smtClean="0"/>
              <a:t>Érdektelenség, kóros önvádolás, bűntudat</a:t>
            </a:r>
          </a:p>
          <a:p>
            <a:r>
              <a:rPr lang="hu-HU" dirty="0" smtClean="0"/>
              <a:t>Csökkent szellemi képességek /gondolkodás, koncentrálás/</a:t>
            </a:r>
          </a:p>
          <a:p>
            <a:r>
              <a:rPr lang="hu-HU" dirty="0" smtClean="0"/>
              <a:t>Elmúlás, halál gondolatai</a:t>
            </a:r>
          </a:p>
          <a:p>
            <a:endParaRPr lang="hu-HU"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B0F0"/>
          </a:solidFill>
        </p:spPr>
        <p:style>
          <a:lnRef idx="2">
            <a:schemeClr val="accent1"/>
          </a:lnRef>
          <a:fillRef idx="1">
            <a:schemeClr val="lt1"/>
          </a:fillRef>
          <a:effectRef idx="0">
            <a:schemeClr val="accent1"/>
          </a:effectRef>
          <a:fontRef idx="minor">
            <a:schemeClr val="dk1"/>
          </a:fontRef>
        </p:style>
        <p:txBody>
          <a:bodyPr/>
          <a:lstStyle/>
          <a:p>
            <a:r>
              <a:rPr lang="hu-HU" dirty="0" smtClean="0"/>
              <a:t>Legfontosabb alaptünetek</a:t>
            </a:r>
            <a:endParaRPr lang="hu-HU" dirty="0"/>
          </a:p>
        </p:txBody>
      </p:sp>
      <p:sp>
        <p:nvSpPr>
          <p:cNvPr id="3" name="Tartalom helye 2"/>
          <p:cNvSpPr>
            <a:spLocks noGrp="1"/>
          </p:cNvSpPr>
          <p:nvPr>
            <p:ph idx="1"/>
          </p:nvPr>
        </p:nvSpPr>
        <p:spPr/>
        <p:txBody>
          <a:bodyPr/>
          <a:lstStyle/>
          <a:p>
            <a:r>
              <a:rPr lang="hu-HU" dirty="0" smtClean="0"/>
              <a:t>Indokolatlan szomorú hangulat</a:t>
            </a:r>
          </a:p>
          <a:p>
            <a:r>
              <a:rPr lang="hu-HU" dirty="0" smtClean="0"/>
              <a:t>Az érdeklődés és örömkészség csökkenése vagy teljes hiánya /</a:t>
            </a:r>
            <a:r>
              <a:rPr lang="hu-HU" dirty="0" err="1" smtClean="0"/>
              <a:t>anhedónia</a:t>
            </a:r>
            <a:r>
              <a:rPr lang="hu-HU" dirty="0" smtClean="0"/>
              <a:t>/</a:t>
            </a:r>
            <a:endParaRPr lang="hu-HU" dirty="0"/>
          </a:p>
        </p:txBody>
      </p:sp>
      <p:pic>
        <p:nvPicPr>
          <p:cNvPr id="4" name="Kép 3" descr="depresszió és hit.jpg"/>
          <p:cNvPicPr>
            <a:picLocks noChangeAspect="1"/>
          </p:cNvPicPr>
          <p:nvPr/>
        </p:nvPicPr>
        <p:blipFill>
          <a:blip r:embed="rId2" cstate="print"/>
          <a:stretch>
            <a:fillRect/>
          </a:stretch>
        </p:blipFill>
        <p:spPr>
          <a:xfrm>
            <a:off x="2987824" y="3641948"/>
            <a:ext cx="3105150" cy="2019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39552" y="404664"/>
            <a:ext cx="8229600" cy="1143000"/>
          </a:xfrm>
          <a:solidFill>
            <a:srgbClr val="00B0F0"/>
          </a:solidFill>
        </p:spPr>
        <p:style>
          <a:lnRef idx="2">
            <a:schemeClr val="accent1"/>
          </a:lnRef>
          <a:fillRef idx="1">
            <a:schemeClr val="lt1"/>
          </a:fillRef>
          <a:effectRef idx="0">
            <a:schemeClr val="accent1"/>
          </a:effectRef>
          <a:fontRef idx="minor">
            <a:schemeClr val="dk1"/>
          </a:fontRef>
        </p:style>
        <p:txBody>
          <a:bodyPr>
            <a:normAutofit fontScale="90000"/>
          </a:bodyPr>
          <a:lstStyle/>
          <a:p>
            <a:r>
              <a:rPr lang="hu-HU" dirty="0" smtClean="0"/>
              <a:t>A mai tudomány a pszichés eredetű depresszió általános okairól </a:t>
            </a:r>
            <a:endParaRPr lang="hu-HU" dirty="0"/>
          </a:p>
        </p:txBody>
      </p:sp>
      <p:sp>
        <p:nvSpPr>
          <p:cNvPr id="5" name="Tartalom helye 4"/>
          <p:cNvSpPr>
            <a:spLocks noGrp="1"/>
          </p:cNvSpPr>
          <p:nvPr>
            <p:ph idx="1"/>
          </p:nvPr>
        </p:nvSpPr>
        <p:spPr>
          <a:xfrm>
            <a:off x="467544" y="1772816"/>
            <a:ext cx="8229600" cy="4525963"/>
          </a:xfrm>
        </p:spPr>
        <p:txBody>
          <a:bodyPr>
            <a:normAutofit/>
          </a:bodyPr>
          <a:lstStyle/>
          <a:p>
            <a:r>
              <a:rPr lang="hu-HU" sz="2800" dirty="0" smtClean="0"/>
              <a:t>A környezeti tényezőkre, körülményekre adott hibás válasz</a:t>
            </a:r>
          </a:p>
          <a:p>
            <a:r>
              <a:rPr lang="hu-HU" sz="2800" dirty="0" smtClean="0"/>
              <a:t>A hibás válasz következményeinek feldolgozására való képtelenség</a:t>
            </a:r>
          </a:p>
          <a:p>
            <a:r>
              <a:rPr lang="hu-HU" sz="2800" dirty="0" smtClean="0"/>
              <a:t>Az örömre való képesség hiánya</a:t>
            </a:r>
          </a:p>
          <a:p>
            <a:r>
              <a:rPr lang="hu-HU" sz="2800" dirty="0" smtClean="0"/>
              <a:t>A belső erőtlenség betegsége</a:t>
            </a:r>
            <a:endParaRPr lang="hu-HU" sz="2800" dirty="0"/>
          </a:p>
        </p:txBody>
      </p:sp>
      <p:pic>
        <p:nvPicPr>
          <p:cNvPr id="6" name="Kép 5" descr="depressziós serdülő.jpg"/>
          <p:cNvPicPr>
            <a:picLocks noChangeAspect="1"/>
          </p:cNvPicPr>
          <p:nvPr/>
        </p:nvPicPr>
        <p:blipFill>
          <a:blip r:embed="rId2" cstate="print"/>
          <a:stretch>
            <a:fillRect/>
          </a:stretch>
        </p:blipFill>
        <p:spPr>
          <a:xfrm>
            <a:off x="6516216" y="3501008"/>
            <a:ext cx="2232000" cy="14852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zövegdoboz 6"/>
          <p:cNvSpPr txBox="1"/>
          <p:nvPr/>
        </p:nvSpPr>
        <p:spPr>
          <a:xfrm>
            <a:off x="1187624" y="5517232"/>
            <a:ext cx="6984776" cy="954107"/>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hu-HU" sz="2800" dirty="0" smtClean="0"/>
              <a:t>Biológiai, pszichológiai és stresszt okozó</a:t>
            </a:r>
          </a:p>
          <a:p>
            <a:pPr algn="ctr"/>
            <a:r>
              <a:rPr lang="hu-HU" sz="2800" dirty="0" smtClean="0"/>
              <a:t>környezeti folyamatok eredménye</a:t>
            </a:r>
            <a:endParaRPr lang="hu-HU" sz="28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31640" y="188640"/>
            <a:ext cx="6779096" cy="1584176"/>
          </a:xfrm>
        </p:spPr>
        <p:style>
          <a:lnRef idx="1">
            <a:schemeClr val="accent3"/>
          </a:lnRef>
          <a:fillRef idx="3">
            <a:schemeClr val="accent3"/>
          </a:fillRef>
          <a:effectRef idx="2">
            <a:schemeClr val="accent3"/>
          </a:effectRef>
          <a:fontRef idx="minor">
            <a:schemeClr val="lt1"/>
          </a:fontRef>
        </p:style>
        <p:txBody>
          <a:bodyPr>
            <a:noAutofit/>
          </a:bodyPr>
          <a:lstStyle/>
          <a:p>
            <a:r>
              <a:rPr lang="hu-HU" sz="4000" dirty="0" smtClean="0"/>
              <a:t>Pszicho-szomatikus megközelítés</a:t>
            </a:r>
            <a:endParaRPr lang="hu-HU" sz="4000" dirty="0"/>
          </a:p>
        </p:txBody>
      </p:sp>
      <p:sp>
        <p:nvSpPr>
          <p:cNvPr id="3" name="Tartalom helye 2"/>
          <p:cNvSpPr>
            <a:spLocks noGrp="1"/>
          </p:cNvSpPr>
          <p:nvPr>
            <p:ph idx="1"/>
          </p:nvPr>
        </p:nvSpPr>
        <p:spPr>
          <a:xfrm>
            <a:off x="467544" y="2420888"/>
            <a:ext cx="8229600" cy="4709160"/>
          </a:xfrm>
        </p:spPr>
        <p:txBody>
          <a:bodyPr>
            <a:normAutofit/>
          </a:bodyPr>
          <a:lstStyle/>
          <a:p>
            <a:r>
              <a:rPr lang="hu-HU" sz="2000" dirty="0" smtClean="0"/>
              <a:t>„Az aggodalom károsan hat a vérkeringésre, a szívre, a mirigyekre, az egész idegrendszerre. Teljesen aláássa az egészséget. Sosem láttam olyan embert, aki a túl sok munkába halt volna bele, de sok olyat, aki az aggodalomba…”</a:t>
            </a:r>
            <a:endParaRPr lang="hu-HU" sz="2000" dirty="0"/>
          </a:p>
        </p:txBody>
      </p:sp>
      <p:pic>
        <p:nvPicPr>
          <p:cNvPr id="4" name="Kép 3" descr="Mayo Charles 1865 1939.jpg"/>
          <p:cNvPicPr>
            <a:picLocks noChangeAspect="1"/>
          </p:cNvPicPr>
          <p:nvPr/>
        </p:nvPicPr>
        <p:blipFill>
          <a:blip r:embed="rId3" cstate="print"/>
          <a:srcRect b="9323"/>
          <a:stretch>
            <a:fillRect/>
          </a:stretch>
        </p:blipFill>
        <p:spPr>
          <a:xfrm>
            <a:off x="6660232" y="3717032"/>
            <a:ext cx="1800000"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zövegdoboz 4"/>
          <p:cNvSpPr txBox="1"/>
          <p:nvPr/>
        </p:nvSpPr>
        <p:spPr>
          <a:xfrm>
            <a:off x="3707904" y="3573016"/>
            <a:ext cx="2087431" cy="830997"/>
          </a:xfrm>
          <a:prstGeom prst="rect">
            <a:avLst/>
          </a:prstGeom>
          <a:solidFill>
            <a:srgbClr val="FFFF00"/>
          </a:solidFill>
        </p:spPr>
        <p:txBody>
          <a:bodyPr wrap="square" rtlCol="0">
            <a:spAutoFit/>
          </a:bodyPr>
          <a:lstStyle/>
          <a:p>
            <a:r>
              <a:rPr lang="hu-HU" sz="2400" dirty="0" smtClean="0">
                <a:solidFill>
                  <a:srgbClr val="0070C0"/>
                </a:solidFill>
              </a:rPr>
              <a:t>Charles </a:t>
            </a:r>
            <a:r>
              <a:rPr lang="hu-HU" sz="2400" dirty="0" err="1" smtClean="0">
                <a:solidFill>
                  <a:srgbClr val="0070C0"/>
                </a:solidFill>
              </a:rPr>
              <a:t>Mayo</a:t>
            </a:r>
            <a:endParaRPr lang="hu-HU" sz="2400" dirty="0" smtClean="0">
              <a:solidFill>
                <a:srgbClr val="0070C0"/>
              </a:solidFill>
            </a:endParaRPr>
          </a:p>
          <a:p>
            <a:pPr algn="ctr"/>
            <a:r>
              <a:rPr lang="hu-HU" sz="2400" dirty="0" smtClean="0">
                <a:solidFill>
                  <a:srgbClr val="0070C0"/>
                </a:solidFill>
              </a:rPr>
              <a:t>1865-1939</a:t>
            </a:r>
          </a:p>
        </p:txBody>
      </p:sp>
      <p:pic>
        <p:nvPicPr>
          <p:cNvPr id="6" name="Kép 5" descr="Mayo irodája.jpg"/>
          <p:cNvPicPr>
            <a:picLocks noChangeAspect="1"/>
          </p:cNvPicPr>
          <p:nvPr/>
        </p:nvPicPr>
        <p:blipFill>
          <a:blip r:embed="rId4" cstate="print"/>
          <a:stretch>
            <a:fillRect/>
          </a:stretch>
        </p:blipFill>
        <p:spPr>
          <a:xfrm>
            <a:off x="827584" y="3933056"/>
            <a:ext cx="1836000" cy="22449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zövegdoboz 6"/>
          <p:cNvSpPr txBox="1"/>
          <p:nvPr/>
        </p:nvSpPr>
        <p:spPr>
          <a:xfrm>
            <a:off x="899592" y="1844824"/>
            <a:ext cx="7808548" cy="523220"/>
          </a:xfrm>
          <a:prstGeom prst="rect">
            <a:avLst/>
          </a:prstGeom>
          <a:noFill/>
        </p:spPr>
        <p:txBody>
          <a:bodyPr wrap="none" rtlCol="0">
            <a:spAutoFit/>
          </a:bodyPr>
          <a:lstStyle/>
          <a:p>
            <a:r>
              <a:rPr lang="hu-HU" sz="2800" b="1" i="1" dirty="0" smtClean="0">
                <a:solidFill>
                  <a:srgbClr val="FF0000"/>
                </a:solidFill>
              </a:rPr>
              <a:t>A tegnap lebénít – a holnap szorongással tölt el</a:t>
            </a:r>
            <a:endParaRPr lang="hu-HU" sz="2800" b="1" i="1" dirty="0">
              <a:solidFill>
                <a:srgbClr val="FF0000"/>
              </a:solidFill>
            </a:endParaRPr>
          </a:p>
        </p:txBody>
      </p:sp>
      <p:sp>
        <p:nvSpPr>
          <p:cNvPr id="8" name="Szövegdoboz 7"/>
          <p:cNvSpPr txBox="1"/>
          <p:nvPr/>
        </p:nvSpPr>
        <p:spPr>
          <a:xfrm>
            <a:off x="2843808" y="4941168"/>
            <a:ext cx="3642279" cy="707886"/>
          </a:xfrm>
          <a:prstGeom prst="rect">
            <a:avLst/>
          </a:prstGeom>
          <a:solidFill>
            <a:srgbClr val="FF0000"/>
          </a:solidFill>
        </p:spPr>
        <p:txBody>
          <a:bodyPr wrap="none" rtlCol="0">
            <a:spAutoFit/>
          </a:bodyPr>
          <a:lstStyle/>
          <a:p>
            <a:r>
              <a:rPr lang="hu-HU" sz="2000" dirty="0" smtClean="0">
                <a:solidFill>
                  <a:schemeClr val="bg1"/>
                </a:solidFill>
              </a:rPr>
              <a:t>A hosszantartó érzelmi feszültség</a:t>
            </a:r>
          </a:p>
          <a:p>
            <a:r>
              <a:rPr lang="hu-HU" sz="2000" dirty="0" smtClean="0">
                <a:solidFill>
                  <a:schemeClr val="bg1"/>
                </a:solidFill>
              </a:rPr>
              <a:t>érzelmi túlterhelés káros hatása !</a:t>
            </a:r>
            <a:endParaRPr lang="hu-HU" sz="2000" dirty="0">
              <a:solidFill>
                <a:schemeClr val="bg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15616" y="260648"/>
            <a:ext cx="7452320" cy="980728"/>
          </a:xfrm>
          <a:solidFill>
            <a:srgbClr val="00B0F0"/>
          </a:solidFill>
        </p:spPr>
        <p:style>
          <a:lnRef idx="2">
            <a:schemeClr val="accent1"/>
          </a:lnRef>
          <a:fillRef idx="1">
            <a:schemeClr val="lt1"/>
          </a:fillRef>
          <a:effectRef idx="0">
            <a:schemeClr val="accent1"/>
          </a:effectRef>
          <a:fontRef idx="minor">
            <a:schemeClr val="dk1"/>
          </a:fontRef>
        </p:style>
        <p:txBody>
          <a:bodyPr/>
          <a:lstStyle/>
          <a:p>
            <a:r>
              <a:rPr lang="hu-HU" dirty="0" smtClean="0"/>
              <a:t>XXI. századi vélemények</a:t>
            </a:r>
            <a:endParaRPr lang="hu-HU" dirty="0"/>
          </a:p>
        </p:txBody>
      </p:sp>
      <p:sp>
        <p:nvSpPr>
          <p:cNvPr id="3" name="Tartalom helye 2"/>
          <p:cNvSpPr>
            <a:spLocks noGrp="1"/>
          </p:cNvSpPr>
          <p:nvPr>
            <p:ph idx="1"/>
          </p:nvPr>
        </p:nvSpPr>
        <p:spPr>
          <a:xfrm>
            <a:off x="323528" y="1412776"/>
            <a:ext cx="8229600" cy="4709160"/>
          </a:xfrm>
        </p:spPr>
        <p:txBody>
          <a:bodyPr/>
          <a:lstStyle/>
          <a:p>
            <a:r>
              <a:rPr lang="hu-HU" sz="2400" dirty="0" smtClean="0"/>
              <a:t>A depresszió eredetét magunkban kell keresni. Nem az esemény a lényeg, hanem hogy miként viszonyulunk a dolgokhoz. „Nem tudjuk, mit hoz a múlt…”</a:t>
            </a:r>
          </a:p>
          <a:p>
            <a:pPr>
              <a:buNone/>
            </a:pPr>
            <a:endParaRPr lang="hu-HU" dirty="0" smtClean="0"/>
          </a:p>
          <a:p>
            <a:pPr>
              <a:buNone/>
            </a:pPr>
            <a:endParaRPr lang="hu-HU" dirty="0" smtClean="0"/>
          </a:p>
          <a:p>
            <a:endParaRPr lang="hu-HU" dirty="0" smtClean="0"/>
          </a:p>
          <a:p>
            <a:r>
              <a:rPr lang="hu-HU" sz="2400" dirty="0" smtClean="0"/>
              <a:t>A depresszió negatív élménymódra való hajlam</a:t>
            </a:r>
            <a:r>
              <a:rPr lang="hu-HU" dirty="0" smtClean="0"/>
              <a:t>.</a:t>
            </a:r>
            <a:endParaRPr lang="hu-HU" dirty="0"/>
          </a:p>
        </p:txBody>
      </p:sp>
      <p:pic>
        <p:nvPicPr>
          <p:cNvPr id="4" name="Kép 3" descr="Tringer László.bmp"/>
          <p:cNvPicPr>
            <a:picLocks noChangeAspect="1"/>
          </p:cNvPicPr>
          <p:nvPr/>
        </p:nvPicPr>
        <p:blipFill>
          <a:blip r:embed="rId2" cstate="print"/>
          <a:stretch>
            <a:fillRect/>
          </a:stretch>
        </p:blipFill>
        <p:spPr>
          <a:xfrm>
            <a:off x="7380312" y="2420888"/>
            <a:ext cx="1224000" cy="16096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Kép 4" descr="Kopp Mária.jpg"/>
          <p:cNvPicPr>
            <a:picLocks noChangeAspect="1"/>
          </p:cNvPicPr>
          <p:nvPr/>
        </p:nvPicPr>
        <p:blipFill>
          <a:blip r:embed="rId3" cstate="print"/>
          <a:stretch>
            <a:fillRect/>
          </a:stretch>
        </p:blipFill>
        <p:spPr>
          <a:xfrm>
            <a:off x="7236296" y="4797151"/>
            <a:ext cx="1404000" cy="1562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zövegdoboz 5"/>
          <p:cNvSpPr txBox="1"/>
          <p:nvPr/>
        </p:nvSpPr>
        <p:spPr>
          <a:xfrm>
            <a:off x="4788024" y="3356992"/>
            <a:ext cx="2005677" cy="461665"/>
          </a:xfrm>
          <a:prstGeom prst="rect">
            <a:avLst/>
          </a:prstGeom>
          <a:solidFill>
            <a:srgbClr val="FFC000"/>
          </a:solidFill>
        </p:spPr>
        <p:txBody>
          <a:bodyPr wrap="none" rtlCol="0">
            <a:spAutoFit/>
          </a:bodyPr>
          <a:lstStyle/>
          <a:p>
            <a:r>
              <a:rPr lang="hu-HU" sz="2400" i="1" dirty="0" err="1" smtClean="0"/>
              <a:t>Tringer</a:t>
            </a:r>
            <a:r>
              <a:rPr lang="hu-HU" sz="2400" i="1" dirty="0" smtClean="0"/>
              <a:t> László</a:t>
            </a:r>
            <a:endParaRPr lang="hu-HU" sz="2400" i="1" dirty="0"/>
          </a:p>
        </p:txBody>
      </p:sp>
      <p:sp>
        <p:nvSpPr>
          <p:cNvPr id="7" name="Szövegdoboz 6"/>
          <p:cNvSpPr txBox="1"/>
          <p:nvPr/>
        </p:nvSpPr>
        <p:spPr>
          <a:xfrm>
            <a:off x="5004048" y="5229200"/>
            <a:ext cx="1678665" cy="461665"/>
          </a:xfrm>
          <a:prstGeom prst="rect">
            <a:avLst/>
          </a:prstGeom>
          <a:solidFill>
            <a:srgbClr val="FFC000"/>
          </a:solidFill>
        </p:spPr>
        <p:txBody>
          <a:bodyPr wrap="none" rtlCol="0">
            <a:spAutoFit/>
          </a:bodyPr>
          <a:lstStyle/>
          <a:p>
            <a:r>
              <a:rPr lang="hu-HU" sz="2400" i="1" dirty="0" smtClean="0"/>
              <a:t>Kopp Mária</a:t>
            </a:r>
            <a:endParaRPr lang="hu-HU" sz="2400" i="1"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608" y="332656"/>
            <a:ext cx="7272808" cy="1143000"/>
          </a:xfrm>
          <a:solidFill>
            <a:srgbClr val="00B0F0"/>
          </a:solidFill>
        </p:spPr>
        <p:style>
          <a:lnRef idx="2">
            <a:schemeClr val="accent1"/>
          </a:lnRef>
          <a:fillRef idx="1">
            <a:schemeClr val="lt1"/>
          </a:fillRef>
          <a:effectRef idx="0">
            <a:schemeClr val="accent1"/>
          </a:effectRef>
          <a:fontRef idx="minor">
            <a:schemeClr val="dk1"/>
          </a:fontRef>
        </p:style>
        <p:txBody>
          <a:bodyPr/>
          <a:lstStyle/>
          <a:p>
            <a:r>
              <a:rPr lang="hu-HU" dirty="0" smtClean="0"/>
              <a:t>A depresszív személyiség</a:t>
            </a:r>
            <a:endParaRPr lang="hu-HU" dirty="0"/>
          </a:p>
        </p:txBody>
      </p:sp>
      <p:sp>
        <p:nvSpPr>
          <p:cNvPr id="3" name="Tartalom helye 2"/>
          <p:cNvSpPr>
            <a:spLocks noGrp="1"/>
          </p:cNvSpPr>
          <p:nvPr>
            <p:ph idx="1"/>
          </p:nvPr>
        </p:nvSpPr>
        <p:spPr>
          <a:xfrm>
            <a:off x="251520" y="1700808"/>
            <a:ext cx="8229600" cy="4709160"/>
          </a:xfrm>
        </p:spPr>
        <p:txBody>
          <a:bodyPr>
            <a:normAutofit/>
          </a:bodyPr>
          <a:lstStyle/>
          <a:p>
            <a:r>
              <a:rPr lang="hu-HU" sz="2400" dirty="0" smtClean="0"/>
              <a:t>Szimpatikus, bizonytalan, félénk, visszahúzódó, szerény</a:t>
            </a:r>
          </a:p>
          <a:p>
            <a:r>
              <a:rPr lang="hu-HU" sz="2400" dirty="0" smtClean="0"/>
              <a:t>Szolgálatkész, kihasználható – „muszáj megtenni…”</a:t>
            </a:r>
          </a:p>
          <a:p>
            <a:r>
              <a:rPr lang="hu-HU" sz="2400" dirty="0" smtClean="0"/>
              <a:t>Fél, hogy Énné kell lennie – saját Énjét másba helyezi át /”kakukk-lélek”/</a:t>
            </a:r>
          </a:p>
          <a:p>
            <a:r>
              <a:rPr lang="hu-HU" sz="2400" dirty="0" smtClean="0"/>
              <a:t>Mindenért magát okolja</a:t>
            </a:r>
          </a:p>
          <a:p>
            <a:r>
              <a:rPr lang="hu-HU" sz="2400" dirty="0" smtClean="0"/>
              <a:t>Nem kezdeményező – mindig csak felel…</a:t>
            </a:r>
          </a:p>
          <a:p>
            <a:r>
              <a:rPr lang="hu-HU" sz="2400" dirty="0" smtClean="0"/>
              <a:t>Nincs önálló hangja – csak „visszhang”</a:t>
            </a:r>
          </a:p>
          <a:p>
            <a:r>
              <a:rPr lang="hu-HU" sz="2400" dirty="0" smtClean="0"/>
              <a:t>Nem ismeri az „igen”- „nem” határokat</a:t>
            </a:r>
          </a:p>
          <a:p>
            <a:r>
              <a:rPr lang="hu-HU" sz="2400" dirty="0" smtClean="0"/>
              <a:t>„Folyondár-lélek” – erőt szív el</a:t>
            </a:r>
          </a:p>
          <a:p>
            <a:pPr>
              <a:buNone/>
            </a:pPr>
            <a:r>
              <a:rPr lang="hu-HU" sz="2400" dirty="0" smtClean="0"/>
              <a:t>     az egészséges lélektől</a:t>
            </a:r>
          </a:p>
          <a:p>
            <a:endParaRPr lang="hu-HU" sz="2400" dirty="0"/>
          </a:p>
        </p:txBody>
      </p:sp>
      <p:sp>
        <p:nvSpPr>
          <p:cNvPr id="4" name="Szövegdoboz 3"/>
          <p:cNvSpPr txBox="1"/>
          <p:nvPr/>
        </p:nvSpPr>
        <p:spPr>
          <a:xfrm>
            <a:off x="4644008" y="5661248"/>
            <a:ext cx="2446439" cy="461665"/>
          </a:xfrm>
          <a:prstGeom prst="rect">
            <a:avLst/>
          </a:prstGeom>
          <a:solidFill>
            <a:srgbClr val="FFC000"/>
          </a:solidFill>
        </p:spPr>
        <p:txBody>
          <a:bodyPr wrap="none" rtlCol="0">
            <a:spAutoFit/>
          </a:bodyPr>
          <a:lstStyle/>
          <a:p>
            <a:r>
              <a:rPr lang="hu-HU" sz="2400" b="1" i="1" dirty="0" err="1" smtClean="0"/>
              <a:t>Gyökössy</a:t>
            </a:r>
            <a:r>
              <a:rPr lang="hu-HU" sz="2400" b="1" i="1" dirty="0" smtClean="0"/>
              <a:t> Endre</a:t>
            </a:r>
            <a:endParaRPr lang="hu-HU" sz="2400" b="1" i="1" dirty="0"/>
          </a:p>
        </p:txBody>
      </p:sp>
      <p:pic>
        <p:nvPicPr>
          <p:cNvPr id="5" name="Kép 4" descr="Gyökössy Bandi bácsi.jpg"/>
          <p:cNvPicPr>
            <a:picLocks noChangeAspect="1"/>
          </p:cNvPicPr>
          <p:nvPr/>
        </p:nvPicPr>
        <p:blipFill>
          <a:blip r:embed="rId2" cstate="print"/>
          <a:srcRect t="4111"/>
          <a:stretch>
            <a:fillRect/>
          </a:stretch>
        </p:blipFill>
        <p:spPr>
          <a:xfrm>
            <a:off x="7236296" y="4221088"/>
            <a:ext cx="1620000" cy="2420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zövegdoboz 5"/>
          <p:cNvSpPr txBox="1"/>
          <p:nvPr/>
        </p:nvSpPr>
        <p:spPr>
          <a:xfrm>
            <a:off x="5292080" y="6237312"/>
            <a:ext cx="1184940" cy="369332"/>
          </a:xfrm>
          <a:prstGeom prst="rect">
            <a:avLst/>
          </a:prstGeom>
          <a:noFill/>
        </p:spPr>
        <p:txBody>
          <a:bodyPr wrap="none" rtlCol="0">
            <a:spAutoFit/>
          </a:bodyPr>
          <a:lstStyle/>
          <a:p>
            <a:r>
              <a:rPr lang="hu-HU" dirty="0" smtClean="0"/>
              <a:t>1913-1997</a:t>
            </a:r>
            <a:endParaRPr lang="hu-HU"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normAutofit fontScale="90000"/>
          </a:bodyPr>
          <a:lstStyle/>
          <a:p>
            <a:r>
              <a:rPr lang="hu-HU" dirty="0" smtClean="0"/>
              <a:t>A depresszió és keresztyén ember kapcsolata</a:t>
            </a:r>
            <a:endParaRPr lang="hu-HU" dirty="0"/>
          </a:p>
        </p:txBody>
      </p:sp>
      <p:sp>
        <p:nvSpPr>
          <p:cNvPr id="3" name="Tartalom helye 2"/>
          <p:cNvSpPr>
            <a:spLocks noGrp="1"/>
          </p:cNvSpPr>
          <p:nvPr>
            <p:ph sz="half" idx="4294967295"/>
          </p:nvPr>
        </p:nvSpPr>
        <p:spPr>
          <a:xfrm>
            <a:off x="2339752" y="2564904"/>
            <a:ext cx="4608513" cy="3886200"/>
          </a:xfrm>
          <a:solidFill>
            <a:srgbClr val="FFFF00"/>
          </a:solidFill>
        </p:spPr>
        <p:txBody>
          <a:bodyPr>
            <a:normAutofit fontScale="92500" lnSpcReduction="10000"/>
          </a:bodyPr>
          <a:lstStyle/>
          <a:p>
            <a:r>
              <a:rPr lang="hu-HU" dirty="0" smtClean="0"/>
              <a:t>A lelki depresszió ellen nincs teljes védettsége a keresztyén embernek sem</a:t>
            </a:r>
          </a:p>
          <a:p>
            <a:r>
              <a:rPr lang="hu-HU" dirty="0" smtClean="0"/>
              <a:t>A keresztyén lelki depressziónak vannak specialitásai</a:t>
            </a:r>
          </a:p>
          <a:p>
            <a:r>
              <a:rPr lang="hu-HU" dirty="0" smtClean="0"/>
              <a:t>A keresztyén ember lelki depressziója is legyőzhető</a:t>
            </a:r>
            <a:endParaRPr lang="hu-HU" dirty="0"/>
          </a:p>
        </p:txBody>
      </p:sp>
      <p:sp>
        <p:nvSpPr>
          <p:cNvPr id="4" name="Szövegdoboz 3"/>
          <p:cNvSpPr txBox="1"/>
          <p:nvPr/>
        </p:nvSpPr>
        <p:spPr>
          <a:xfrm>
            <a:off x="1115616" y="1700808"/>
            <a:ext cx="6486648" cy="646331"/>
          </a:xfrm>
          <a:prstGeom prst="rect">
            <a:avLst/>
          </a:prstGeom>
          <a:noFill/>
        </p:spPr>
        <p:txBody>
          <a:bodyPr wrap="none" rtlCol="0">
            <a:spAutoFit/>
          </a:bodyPr>
          <a:lstStyle/>
          <a:p>
            <a:r>
              <a:rPr lang="hu-HU" sz="3600" dirty="0" smtClean="0"/>
              <a:t>A témafeldolgozás alapgondolatai</a:t>
            </a:r>
            <a:endParaRPr lang="hu-HU" sz="36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31640" y="260648"/>
            <a:ext cx="6912768" cy="1143000"/>
          </a:xfrm>
          <a:solidFill>
            <a:srgbClr val="00B0F0"/>
          </a:solidFill>
        </p:spPr>
        <p:style>
          <a:lnRef idx="2">
            <a:schemeClr val="accent1"/>
          </a:lnRef>
          <a:fillRef idx="1">
            <a:schemeClr val="lt1"/>
          </a:fillRef>
          <a:effectRef idx="0">
            <a:schemeClr val="accent1"/>
          </a:effectRef>
          <a:fontRef idx="minor">
            <a:schemeClr val="dk1"/>
          </a:fontRef>
        </p:style>
        <p:txBody>
          <a:bodyPr/>
          <a:lstStyle/>
          <a:p>
            <a:r>
              <a:rPr lang="hu-HU" dirty="0" smtClean="0">
                <a:solidFill>
                  <a:schemeClr val="tx1"/>
                </a:solidFill>
              </a:rPr>
              <a:t>A depresszió jelentősége</a:t>
            </a:r>
            <a:endParaRPr lang="hu-HU" dirty="0">
              <a:solidFill>
                <a:schemeClr val="tx1"/>
              </a:solidFill>
            </a:endParaRPr>
          </a:p>
        </p:txBody>
      </p:sp>
      <p:sp>
        <p:nvSpPr>
          <p:cNvPr id="3" name="Tartalom helye 2"/>
          <p:cNvSpPr>
            <a:spLocks noGrp="1"/>
          </p:cNvSpPr>
          <p:nvPr>
            <p:ph idx="1"/>
          </p:nvPr>
        </p:nvSpPr>
        <p:spPr>
          <a:xfrm>
            <a:off x="539552" y="1484784"/>
            <a:ext cx="8229600" cy="4709160"/>
          </a:xfrm>
        </p:spPr>
        <p:txBody>
          <a:bodyPr>
            <a:noAutofit/>
          </a:bodyPr>
          <a:lstStyle/>
          <a:p>
            <a:r>
              <a:rPr lang="hu-HU" sz="2400" dirty="0" smtClean="0"/>
              <a:t>Világszerte </a:t>
            </a:r>
            <a:r>
              <a:rPr lang="hu-HU" sz="2400" dirty="0" smtClean="0">
                <a:cs typeface="Arial"/>
              </a:rPr>
              <a:t>&gt; 350.000.000</a:t>
            </a:r>
          </a:p>
          <a:p>
            <a:r>
              <a:rPr lang="hu-HU" sz="2400" dirty="0">
                <a:cs typeface="Arial"/>
              </a:rPr>
              <a:t>E</a:t>
            </a:r>
            <a:r>
              <a:rPr lang="hu-HU" sz="2400" dirty="0" smtClean="0">
                <a:cs typeface="Arial"/>
              </a:rPr>
              <a:t>urópa legjelentősebb mentális egészségi problémája</a:t>
            </a:r>
          </a:p>
          <a:p>
            <a:r>
              <a:rPr lang="hu-HU" sz="2400" dirty="0" smtClean="0">
                <a:cs typeface="Arial"/>
              </a:rPr>
              <a:t>Nő/férfi – 2/1</a:t>
            </a:r>
          </a:p>
          <a:p>
            <a:r>
              <a:rPr lang="hu-HU" sz="2400" dirty="0" smtClean="0">
                <a:cs typeface="Arial"/>
              </a:rPr>
              <a:t>Leggyakoribb életkor: 15-19, 45-50 év</a:t>
            </a:r>
          </a:p>
          <a:p>
            <a:r>
              <a:rPr lang="hu-HU" sz="2400" dirty="0" smtClean="0">
                <a:cs typeface="Arial"/>
              </a:rPr>
              <a:t>Serdülők, fiatalok ↑</a:t>
            </a:r>
          </a:p>
          <a:p>
            <a:r>
              <a:rPr lang="hu-HU" sz="2400" dirty="0" smtClean="0">
                <a:cs typeface="Arial"/>
              </a:rPr>
              <a:t>A mentális zavarok okozta betegségterhek 20-25 %-a</a:t>
            </a:r>
          </a:p>
          <a:p>
            <a:r>
              <a:rPr lang="hu-HU" sz="2400" dirty="0" smtClean="0">
                <a:cs typeface="Arial"/>
              </a:rPr>
              <a:t>A leggyakoribb oka a hosszú ideig tartó betegszabadságnak és a fogyatékosságnak</a:t>
            </a:r>
          </a:p>
          <a:p>
            <a:r>
              <a:rPr lang="hu-HU" sz="2400" dirty="0" smtClean="0">
                <a:cs typeface="Arial"/>
              </a:rPr>
              <a:t>Más betegségek kockázatát emeli: magas vérnyomás, szívinfarktus, agyvérzés, daganatok</a:t>
            </a:r>
          </a:p>
          <a:p>
            <a:r>
              <a:rPr lang="hu-HU" sz="2400" dirty="0" smtClean="0">
                <a:cs typeface="Arial"/>
              </a:rPr>
              <a:t>Az agy meghatározott területén zsugorodás bizonyítható</a:t>
            </a:r>
          </a:p>
          <a:p>
            <a:endParaRPr lang="hu-HU" sz="2400" dirty="0" smtClean="0">
              <a:latin typeface="+mj-lt"/>
              <a:cs typeface="Arial"/>
            </a:endParaRPr>
          </a:p>
          <a:p>
            <a:pPr>
              <a:buNone/>
            </a:pPr>
            <a:endParaRPr lang="hu-HU" sz="24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332656"/>
            <a:ext cx="8229600" cy="1143000"/>
          </a:xfrm>
          <a:solidFill>
            <a:srgbClr val="00B0F0"/>
          </a:solidFill>
          <a:ln/>
        </p:spPr>
        <p:style>
          <a:lnRef idx="2">
            <a:schemeClr val="accent1"/>
          </a:lnRef>
          <a:fillRef idx="1">
            <a:schemeClr val="lt1"/>
          </a:fillRef>
          <a:effectRef idx="0">
            <a:schemeClr val="accent1"/>
          </a:effectRef>
          <a:fontRef idx="minor">
            <a:schemeClr val="dk1"/>
          </a:fontRef>
        </p:style>
        <p:txBody>
          <a:bodyPr>
            <a:normAutofit fontScale="90000"/>
          </a:bodyPr>
          <a:lstStyle/>
          <a:p>
            <a:r>
              <a:rPr lang="hu-HU" dirty="0" smtClean="0"/>
              <a:t>A lelki depresszió ellen nincs teljes védettsége a keresztyén embernek</a:t>
            </a:r>
            <a:endParaRPr lang="hu-HU" dirty="0"/>
          </a:p>
        </p:txBody>
      </p:sp>
      <p:sp>
        <p:nvSpPr>
          <p:cNvPr id="3" name="Tartalom helye 2"/>
          <p:cNvSpPr>
            <a:spLocks noGrp="1"/>
          </p:cNvSpPr>
          <p:nvPr>
            <p:ph idx="1"/>
          </p:nvPr>
        </p:nvSpPr>
        <p:spPr>
          <a:xfrm>
            <a:off x="611560" y="1628800"/>
            <a:ext cx="8229600" cy="4525963"/>
          </a:xfrm>
        </p:spPr>
        <p:txBody>
          <a:bodyPr>
            <a:normAutofit/>
          </a:bodyPr>
          <a:lstStyle/>
          <a:p>
            <a:r>
              <a:rPr lang="hu-HU" sz="2800" dirty="0" smtClean="0"/>
              <a:t>A biológiai folyamatok, hormonális hatások és a genetikai törvényszerűségek általános érvényűek</a:t>
            </a:r>
          </a:p>
          <a:p>
            <a:r>
              <a:rPr lang="hu-HU" sz="2800" dirty="0"/>
              <a:t>K</a:t>
            </a:r>
            <a:r>
              <a:rPr lang="hu-HU" sz="2800" dirty="0" smtClean="0"/>
              <a:t>örnyezeti hatások </a:t>
            </a:r>
          </a:p>
          <a:p>
            <a:r>
              <a:rPr lang="hu-HU" sz="2800" dirty="0" smtClean="0"/>
              <a:t>Hajlamosító pszichés tulajdonságok</a:t>
            </a:r>
          </a:p>
          <a:p>
            <a:r>
              <a:rPr lang="hu-HU" sz="2800" dirty="0" smtClean="0"/>
              <a:t>A keresztyén ember lelki betegségeire ugyanazok a törvényszerűségek érvényesek, mint a testiekre </a:t>
            </a:r>
            <a:endParaRPr lang="hu-HU" sz="2800" dirty="0"/>
          </a:p>
        </p:txBody>
      </p:sp>
      <p:pic>
        <p:nvPicPr>
          <p:cNvPr id="4" name="Kép 3" descr="depi.jpg"/>
          <p:cNvPicPr>
            <a:picLocks noChangeAspect="1"/>
          </p:cNvPicPr>
          <p:nvPr/>
        </p:nvPicPr>
        <p:blipFill>
          <a:blip r:embed="rId2" cstate="print"/>
          <a:stretch>
            <a:fillRect/>
          </a:stretch>
        </p:blipFill>
        <p:spPr>
          <a:xfrm>
            <a:off x="2843808" y="4797152"/>
            <a:ext cx="3168000" cy="1634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467544" y="404664"/>
            <a:ext cx="8229600" cy="1143000"/>
          </a:xfrm>
          <a:solidFill>
            <a:srgbClr val="00B0F0"/>
          </a:solidFill>
        </p:spPr>
        <p:style>
          <a:lnRef idx="2">
            <a:schemeClr val="accent1"/>
          </a:lnRef>
          <a:fillRef idx="1">
            <a:schemeClr val="lt1"/>
          </a:fillRef>
          <a:effectRef idx="0">
            <a:schemeClr val="accent1"/>
          </a:effectRef>
          <a:fontRef idx="minor">
            <a:schemeClr val="dk1"/>
          </a:fontRef>
        </p:style>
        <p:txBody>
          <a:bodyPr>
            <a:normAutofit fontScale="90000"/>
          </a:bodyPr>
          <a:lstStyle/>
          <a:p>
            <a:r>
              <a:rPr lang="hu-HU" sz="4000" dirty="0" smtClean="0"/>
              <a:t>A keresztyén ember depressziójának specialitása</a:t>
            </a:r>
            <a:endParaRPr lang="hu-HU" sz="4000" dirty="0"/>
          </a:p>
        </p:txBody>
      </p:sp>
      <p:sp>
        <p:nvSpPr>
          <p:cNvPr id="3" name="Tartalom helye 2"/>
          <p:cNvSpPr>
            <a:spLocks noGrp="1"/>
          </p:cNvSpPr>
          <p:nvPr>
            <p:ph idx="1"/>
          </p:nvPr>
        </p:nvSpPr>
        <p:spPr>
          <a:xfrm>
            <a:off x="539552" y="1772816"/>
            <a:ext cx="8229600" cy="4525963"/>
          </a:xfrm>
        </p:spPr>
        <p:txBody>
          <a:bodyPr/>
          <a:lstStyle/>
          <a:p>
            <a:r>
              <a:rPr lang="hu-HU" sz="2800" dirty="0" smtClean="0"/>
              <a:t>Az egyházi, vallásos közeghez, annak szabályaihoz és hatásaihoz köthető lelki zavar</a:t>
            </a:r>
          </a:p>
          <a:p>
            <a:pPr>
              <a:buNone/>
            </a:pPr>
            <a:endParaRPr lang="hu-HU" dirty="0"/>
          </a:p>
        </p:txBody>
      </p:sp>
      <p:pic>
        <p:nvPicPr>
          <p:cNvPr id="6" name="Kép 5" descr="ref_logo.jpg"/>
          <p:cNvPicPr>
            <a:picLocks noChangeAspect="1"/>
          </p:cNvPicPr>
          <p:nvPr/>
        </p:nvPicPr>
        <p:blipFill>
          <a:blip r:embed="rId2" cstate="print"/>
          <a:srcRect l="14538" r="16405" b="15575"/>
          <a:stretch>
            <a:fillRect/>
          </a:stretch>
        </p:blipFill>
        <p:spPr>
          <a:xfrm>
            <a:off x="3491880" y="2780928"/>
            <a:ext cx="2196000" cy="25427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zövegdoboz 6"/>
          <p:cNvSpPr txBox="1"/>
          <p:nvPr/>
        </p:nvSpPr>
        <p:spPr>
          <a:xfrm>
            <a:off x="1979712" y="5373216"/>
            <a:ext cx="5472608" cy="769441"/>
          </a:xfrm>
          <a:prstGeom prst="rect">
            <a:avLst/>
          </a:prstGeom>
          <a:solidFill>
            <a:srgbClr val="FFFF00"/>
          </a:solidFill>
        </p:spPr>
        <p:txBody>
          <a:bodyPr wrap="square" rtlCol="0">
            <a:spAutoFit/>
          </a:bodyPr>
          <a:lstStyle/>
          <a:p>
            <a:r>
              <a:rPr lang="hu-HU" sz="4400" dirty="0" err="1" smtClean="0"/>
              <a:t>Ekkléziogén</a:t>
            </a:r>
            <a:r>
              <a:rPr lang="hu-HU" sz="4400" dirty="0" smtClean="0"/>
              <a:t> depresszió</a:t>
            </a:r>
            <a:endParaRPr lang="hu-HU" sz="44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B0F0"/>
          </a:solidFill>
        </p:spPr>
        <p:style>
          <a:lnRef idx="2">
            <a:schemeClr val="accent1"/>
          </a:lnRef>
          <a:fillRef idx="1">
            <a:schemeClr val="lt1"/>
          </a:fillRef>
          <a:effectRef idx="0">
            <a:schemeClr val="accent1"/>
          </a:effectRef>
          <a:fontRef idx="minor">
            <a:schemeClr val="dk1"/>
          </a:fontRef>
        </p:style>
        <p:txBody>
          <a:bodyPr/>
          <a:lstStyle/>
          <a:p>
            <a:r>
              <a:rPr lang="hu-HU" dirty="0" smtClean="0"/>
              <a:t>A vallás: kényszerneurózis </a:t>
            </a:r>
            <a:endParaRPr lang="hu-HU" dirty="0"/>
          </a:p>
        </p:txBody>
      </p:sp>
      <p:sp>
        <p:nvSpPr>
          <p:cNvPr id="3" name="Tartalom helye 2"/>
          <p:cNvSpPr>
            <a:spLocks noGrp="1"/>
          </p:cNvSpPr>
          <p:nvPr>
            <p:ph idx="1"/>
          </p:nvPr>
        </p:nvSpPr>
        <p:spPr>
          <a:xfrm>
            <a:off x="467544" y="1700808"/>
            <a:ext cx="8229600" cy="4525963"/>
          </a:xfrm>
        </p:spPr>
        <p:txBody>
          <a:bodyPr/>
          <a:lstStyle/>
          <a:p>
            <a:r>
              <a:rPr lang="hu-HU" dirty="0" smtClean="0"/>
              <a:t>A hit olyan embereknek való, akik túl gyengék ahhoz, hogy elviseljék az élet keménységét, és ezért Istenre vetítik ki a védelmező apára irányuló vágyaikat…</a:t>
            </a:r>
            <a:endParaRPr lang="hu-HU" dirty="0"/>
          </a:p>
        </p:txBody>
      </p:sp>
      <p:pic>
        <p:nvPicPr>
          <p:cNvPr id="4" name="Kép 3" descr="Freud.jpg"/>
          <p:cNvPicPr>
            <a:picLocks noChangeAspect="1"/>
          </p:cNvPicPr>
          <p:nvPr/>
        </p:nvPicPr>
        <p:blipFill>
          <a:blip r:embed="rId2" cstate="print"/>
          <a:stretch>
            <a:fillRect/>
          </a:stretch>
        </p:blipFill>
        <p:spPr>
          <a:xfrm>
            <a:off x="6156175" y="3429000"/>
            <a:ext cx="1800000" cy="21259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zövegdoboz 4"/>
          <p:cNvSpPr txBox="1"/>
          <p:nvPr/>
        </p:nvSpPr>
        <p:spPr>
          <a:xfrm>
            <a:off x="4572000" y="4581128"/>
            <a:ext cx="1523174" cy="830997"/>
          </a:xfrm>
          <a:prstGeom prst="rect">
            <a:avLst/>
          </a:prstGeom>
          <a:solidFill>
            <a:srgbClr val="FFFF00"/>
          </a:solidFill>
        </p:spPr>
        <p:txBody>
          <a:bodyPr wrap="none" rtlCol="0">
            <a:spAutoFit/>
          </a:bodyPr>
          <a:lstStyle/>
          <a:p>
            <a:pPr algn="ctr"/>
            <a:r>
              <a:rPr lang="hu-HU" sz="2400" dirty="0" smtClean="0"/>
              <a:t>S. Freud</a:t>
            </a:r>
          </a:p>
          <a:p>
            <a:pPr algn="ctr"/>
            <a:r>
              <a:rPr lang="hu-HU" sz="2400" dirty="0" smtClean="0"/>
              <a:t>1856-1939</a:t>
            </a:r>
            <a:endParaRPr lang="hu-HU" sz="24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608" y="260648"/>
            <a:ext cx="6984776" cy="1143000"/>
          </a:xfrm>
          <a:solidFill>
            <a:srgbClr val="00B0F0"/>
          </a:solidFill>
        </p:spPr>
        <p:style>
          <a:lnRef idx="2">
            <a:schemeClr val="accent1"/>
          </a:lnRef>
          <a:fillRef idx="1">
            <a:schemeClr val="lt1"/>
          </a:fillRef>
          <a:effectRef idx="0">
            <a:schemeClr val="accent1"/>
          </a:effectRef>
          <a:fontRef idx="minor">
            <a:schemeClr val="dk1"/>
          </a:fontRef>
        </p:style>
        <p:txBody>
          <a:bodyPr/>
          <a:lstStyle/>
          <a:p>
            <a:r>
              <a:rPr lang="hu-HU" dirty="0" err="1" smtClean="0"/>
              <a:t>Ekkléziogén</a:t>
            </a:r>
            <a:r>
              <a:rPr lang="hu-HU" dirty="0" smtClean="0"/>
              <a:t> depresszió</a:t>
            </a:r>
            <a:endParaRPr lang="hu-HU" dirty="0"/>
          </a:p>
        </p:txBody>
      </p:sp>
      <p:sp>
        <p:nvSpPr>
          <p:cNvPr id="3" name="Tartalom helye 2"/>
          <p:cNvSpPr>
            <a:spLocks noGrp="1"/>
          </p:cNvSpPr>
          <p:nvPr>
            <p:ph idx="1"/>
          </p:nvPr>
        </p:nvSpPr>
        <p:spPr>
          <a:xfrm>
            <a:off x="467544" y="1484784"/>
            <a:ext cx="8229600" cy="4709160"/>
          </a:xfrm>
        </p:spPr>
        <p:txBody>
          <a:bodyPr>
            <a:normAutofit/>
          </a:bodyPr>
          <a:lstStyle/>
          <a:p>
            <a:r>
              <a:rPr lang="hu-HU" dirty="0" smtClean="0"/>
              <a:t>„Az élményfeldolgozásnak olyan zavara, amelyet keresztyén közösségekben egyébként elterjedt szűkös, </a:t>
            </a:r>
            <a:r>
              <a:rPr lang="hu-HU" dirty="0" err="1" smtClean="0"/>
              <a:t>törvényeskedő</a:t>
            </a:r>
            <a:r>
              <a:rPr lang="hu-HU" dirty="0" smtClean="0"/>
              <a:t>, </a:t>
            </a:r>
            <a:r>
              <a:rPr lang="hu-HU" dirty="0" err="1" smtClean="0"/>
              <a:t>pszeudokeresztyén</a:t>
            </a:r>
            <a:r>
              <a:rPr lang="hu-HU" dirty="0" smtClean="0"/>
              <a:t> nevelés okoz.”</a:t>
            </a:r>
          </a:p>
          <a:p>
            <a:endParaRPr lang="hu-HU" dirty="0" smtClean="0"/>
          </a:p>
          <a:p>
            <a:r>
              <a:rPr lang="hu-HU" sz="2800" dirty="0" smtClean="0"/>
              <a:t>Dogmatikus  gondolkodás</a:t>
            </a:r>
          </a:p>
          <a:p>
            <a:r>
              <a:rPr lang="hu-HU" sz="2800" dirty="0" smtClean="0"/>
              <a:t>Tekintélyelv</a:t>
            </a:r>
          </a:p>
          <a:p>
            <a:r>
              <a:rPr lang="hu-HU" sz="2800" dirty="0" smtClean="0"/>
              <a:t>Megfellebbezhetetlen követelmények</a:t>
            </a:r>
          </a:p>
          <a:p>
            <a:r>
              <a:rPr lang="hu-HU" sz="2800" dirty="0" smtClean="0"/>
              <a:t>Számonkérés </a:t>
            </a:r>
          </a:p>
        </p:txBody>
      </p:sp>
      <p:sp>
        <p:nvSpPr>
          <p:cNvPr id="4" name="Szövegdoboz 3"/>
          <p:cNvSpPr txBox="1"/>
          <p:nvPr/>
        </p:nvSpPr>
        <p:spPr>
          <a:xfrm>
            <a:off x="3707904" y="3573016"/>
            <a:ext cx="5394169" cy="461665"/>
          </a:xfrm>
          <a:prstGeom prst="rect">
            <a:avLst/>
          </a:prstGeom>
          <a:noFill/>
        </p:spPr>
        <p:txBody>
          <a:bodyPr wrap="none" rtlCol="0">
            <a:spAutoFit/>
          </a:bodyPr>
          <a:lstStyle/>
          <a:p>
            <a:r>
              <a:rPr lang="hu-HU" sz="2400" i="1" dirty="0" smtClean="0"/>
              <a:t>/K. Thomas: </a:t>
            </a:r>
            <a:r>
              <a:rPr lang="hu-HU" sz="2400" i="1" dirty="0" err="1" smtClean="0"/>
              <a:t>Ekkleziogene</a:t>
            </a:r>
            <a:r>
              <a:rPr lang="hu-HU" sz="2400" i="1" dirty="0" smtClean="0"/>
              <a:t> </a:t>
            </a:r>
            <a:r>
              <a:rPr lang="hu-HU" sz="2400" i="1" dirty="0" err="1" smtClean="0"/>
              <a:t>Neurosis</a:t>
            </a:r>
            <a:r>
              <a:rPr lang="hu-HU" sz="2400" i="1" dirty="0" smtClean="0"/>
              <a:t>, 1980/</a:t>
            </a:r>
            <a:endParaRPr lang="hu-HU" sz="2400" i="1"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608" y="260648"/>
            <a:ext cx="7211144" cy="1143000"/>
          </a:xfrm>
          <a:solidFill>
            <a:srgbClr val="00B0F0"/>
          </a:solidFill>
        </p:spPr>
        <p:style>
          <a:lnRef idx="2">
            <a:schemeClr val="accent1"/>
          </a:lnRef>
          <a:fillRef idx="1">
            <a:schemeClr val="lt1"/>
          </a:fillRef>
          <a:effectRef idx="0">
            <a:schemeClr val="accent1"/>
          </a:effectRef>
          <a:fontRef idx="minor">
            <a:schemeClr val="dk1"/>
          </a:fontRef>
        </p:style>
        <p:txBody>
          <a:bodyPr>
            <a:normAutofit fontScale="90000"/>
          </a:bodyPr>
          <a:lstStyle/>
          <a:p>
            <a:r>
              <a:rPr lang="hu-HU" dirty="0" smtClean="0"/>
              <a:t>A vallás pozitív hatása a lelki egészségre</a:t>
            </a:r>
            <a:endParaRPr lang="hu-HU" dirty="0"/>
          </a:p>
        </p:txBody>
      </p:sp>
      <p:sp>
        <p:nvSpPr>
          <p:cNvPr id="3" name="Tartalom helye 2"/>
          <p:cNvSpPr>
            <a:spLocks noGrp="1"/>
          </p:cNvSpPr>
          <p:nvPr>
            <p:ph idx="1"/>
          </p:nvPr>
        </p:nvSpPr>
        <p:spPr/>
        <p:txBody>
          <a:bodyPr>
            <a:normAutofit fontScale="92500" lnSpcReduction="20000"/>
          </a:bodyPr>
          <a:lstStyle/>
          <a:p>
            <a:r>
              <a:rPr lang="hu-HU" dirty="0"/>
              <a:t>A</a:t>
            </a:r>
            <a:r>
              <a:rPr lang="hu-HU" dirty="0" smtClean="0"/>
              <a:t> közösséghez tartozás - formális szociális támasz - érzelmi feltöltődés lehetősége</a:t>
            </a:r>
          </a:p>
          <a:p>
            <a:r>
              <a:rPr lang="hu-HU" dirty="0" smtClean="0"/>
              <a:t>Használható élet- és világértelmezési rendszer</a:t>
            </a:r>
          </a:p>
          <a:p>
            <a:r>
              <a:rPr lang="hu-HU" dirty="0" smtClean="0"/>
              <a:t>Alkalmazkodási minta egy viselkedési szabály-rendszerhez – konfliktus megelőzés</a:t>
            </a:r>
          </a:p>
          <a:p>
            <a:r>
              <a:rPr lang="hu-HU" dirty="0" smtClean="0"/>
              <a:t>A gondviselés-hit csökkenti a kiszolgáltatottság érzést</a:t>
            </a:r>
          </a:p>
          <a:p>
            <a:r>
              <a:rPr lang="hu-HU" dirty="0" smtClean="0"/>
              <a:t>Pozitív „én-érzés” és „Isten-érzés” /kiválasztottság </a:t>
            </a:r>
            <a:r>
              <a:rPr lang="hu-HU" dirty="0" smtClean="0">
                <a:latin typeface="Arial"/>
                <a:cs typeface="Arial"/>
              </a:rPr>
              <a:t>→ bizalom, → szorongás Ø</a:t>
            </a:r>
          </a:p>
          <a:p>
            <a:r>
              <a:rPr lang="hu-HU" sz="2800" dirty="0" smtClean="0">
                <a:latin typeface="Arial"/>
                <a:cs typeface="Arial"/>
              </a:rPr>
              <a:t>Az alternatív értékek ismerete megvéd a társadalmi értékek hajszolásának kényszerétől  </a:t>
            </a:r>
            <a:endParaRPr lang="hu-HU" sz="2800" dirty="0"/>
          </a:p>
        </p:txBody>
      </p:sp>
      <p:sp>
        <p:nvSpPr>
          <p:cNvPr id="4" name="Szövegdoboz 3"/>
          <p:cNvSpPr txBox="1"/>
          <p:nvPr/>
        </p:nvSpPr>
        <p:spPr>
          <a:xfrm>
            <a:off x="2915816" y="6237312"/>
            <a:ext cx="5461752" cy="461665"/>
          </a:xfrm>
          <a:prstGeom prst="rect">
            <a:avLst/>
          </a:prstGeom>
          <a:solidFill>
            <a:srgbClr val="00B050"/>
          </a:solidFill>
        </p:spPr>
        <p:txBody>
          <a:bodyPr wrap="none" rtlCol="0">
            <a:spAutoFit/>
          </a:bodyPr>
          <a:lstStyle/>
          <a:p>
            <a:r>
              <a:rPr lang="hu-HU" dirty="0" smtClean="0"/>
              <a:t>/</a:t>
            </a:r>
            <a:r>
              <a:rPr lang="hu-HU" sz="2400" dirty="0" smtClean="0"/>
              <a:t>Sebastian </a:t>
            </a:r>
            <a:r>
              <a:rPr lang="hu-HU" sz="2400" dirty="0" err="1" smtClean="0"/>
              <a:t>Murken</a:t>
            </a:r>
            <a:r>
              <a:rPr lang="hu-HU" sz="2400" dirty="0" smtClean="0"/>
              <a:t>, </a:t>
            </a:r>
            <a:r>
              <a:rPr lang="hu-HU" sz="2400" dirty="0" err="1" smtClean="0"/>
              <a:t>Anette</a:t>
            </a:r>
            <a:r>
              <a:rPr lang="hu-HU" sz="2400" dirty="0" smtClean="0"/>
              <a:t> </a:t>
            </a:r>
            <a:r>
              <a:rPr lang="hu-HU" sz="2400" dirty="0" err="1" smtClean="0"/>
              <a:t>Dörr</a:t>
            </a:r>
            <a:r>
              <a:rPr lang="hu-HU" sz="2400" dirty="0" smtClean="0"/>
              <a:t> 2001/</a:t>
            </a:r>
            <a:endParaRPr lang="hu-HU" sz="24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31640" y="260648"/>
            <a:ext cx="6573416" cy="1143000"/>
          </a:xfrm>
          <a:solidFill>
            <a:srgbClr val="00B0F0"/>
          </a:solidFill>
        </p:spPr>
        <p:style>
          <a:lnRef idx="2">
            <a:schemeClr val="accent1"/>
          </a:lnRef>
          <a:fillRef idx="1">
            <a:schemeClr val="lt1"/>
          </a:fillRef>
          <a:effectRef idx="0">
            <a:schemeClr val="accent1"/>
          </a:effectRef>
          <a:fontRef idx="minor">
            <a:schemeClr val="dk1"/>
          </a:fontRef>
        </p:style>
        <p:txBody>
          <a:bodyPr/>
          <a:lstStyle/>
          <a:p>
            <a:r>
              <a:rPr lang="hu-HU" dirty="0" smtClean="0"/>
              <a:t>A keresztyének előnyei</a:t>
            </a:r>
            <a:endParaRPr lang="hu-HU" dirty="0"/>
          </a:p>
        </p:txBody>
      </p:sp>
      <p:sp>
        <p:nvSpPr>
          <p:cNvPr id="3" name="Tartalom helye 2"/>
          <p:cNvSpPr>
            <a:spLocks noGrp="1"/>
          </p:cNvSpPr>
          <p:nvPr>
            <p:ph idx="1"/>
          </p:nvPr>
        </p:nvSpPr>
        <p:spPr>
          <a:xfrm>
            <a:off x="395536" y="1628800"/>
            <a:ext cx="8229600" cy="4525963"/>
          </a:xfrm>
        </p:spPr>
        <p:txBody>
          <a:bodyPr>
            <a:normAutofit/>
          </a:bodyPr>
          <a:lstStyle/>
          <a:p>
            <a:r>
              <a:rPr lang="hu-HU" sz="2400" b="1" dirty="0" smtClean="0"/>
              <a:t>Kegyelem</a:t>
            </a:r>
            <a:r>
              <a:rPr lang="hu-HU" sz="2400" dirty="0" smtClean="0"/>
              <a:t>: </a:t>
            </a:r>
            <a:r>
              <a:rPr lang="hu-HU" sz="2400" i="1" dirty="0" smtClean="0"/>
              <a:t>„Nincs tehát </a:t>
            </a:r>
            <a:r>
              <a:rPr lang="hu-HU" sz="2400" i="1" dirty="0" err="1" smtClean="0"/>
              <a:t>mostmár</a:t>
            </a:r>
            <a:r>
              <a:rPr lang="hu-HU" sz="2400" i="1" dirty="0" smtClean="0"/>
              <a:t> semmiféle kárhoztató ítélet azok ellen, akik a Krisztus Jézusban vannak.” /Róm.8:1/</a:t>
            </a:r>
          </a:p>
          <a:p>
            <a:r>
              <a:rPr lang="hu-HU" sz="2400" b="1" dirty="0" smtClean="0"/>
              <a:t>Mennyei polgárjog</a:t>
            </a:r>
            <a:r>
              <a:rPr lang="hu-HU" sz="2400" dirty="0" smtClean="0"/>
              <a:t>: </a:t>
            </a:r>
            <a:r>
              <a:rPr lang="hu-HU" sz="2400" i="1" dirty="0" smtClean="0"/>
              <a:t>„Nem vagyunk többé idegenek és jövevények, hanem polgártársai a szenteknek és háza népe Istennek” </a:t>
            </a:r>
            <a:r>
              <a:rPr lang="hu-HU" sz="2400" dirty="0" smtClean="0"/>
              <a:t>/Ef.2:19/</a:t>
            </a:r>
          </a:p>
          <a:p>
            <a:r>
              <a:rPr lang="hu-HU" sz="2400" b="1" dirty="0" smtClean="0"/>
              <a:t>Örök élet </a:t>
            </a:r>
            <a:r>
              <a:rPr lang="hu-HU" sz="2400" dirty="0" smtClean="0"/>
              <a:t>reménysége: </a:t>
            </a:r>
            <a:r>
              <a:rPr lang="hu-HU" sz="2400" i="1" dirty="0" smtClean="0"/>
              <a:t>„Én örök életet adok nekik, és nem vesznek el soha…</a:t>
            </a:r>
            <a:r>
              <a:rPr lang="hu-HU" sz="2400" dirty="0" smtClean="0"/>
              <a:t>/Jn.10:28/</a:t>
            </a:r>
          </a:p>
          <a:p>
            <a:r>
              <a:rPr lang="hu-HU" sz="2400" dirty="0" smtClean="0"/>
              <a:t>Atyánkká lett Isten és barátunkká Jézus</a:t>
            </a:r>
          </a:p>
          <a:p>
            <a:r>
              <a:rPr lang="hu-HU" sz="2400" dirty="0" smtClean="0"/>
              <a:t>Közösségi élmény</a:t>
            </a:r>
            <a:endParaRPr lang="hu-HU" sz="2400" dirty="0"/>
          </a:p>
        </p:txBody>
      </p:sp>
      <p:pic>
        <p:nvPicPr>
          <p:cNvPr id="4" name="Kép 3" descr="pálhegyi ferenc.bmp"/>
          <p:cNvPicPr>
            <a:picLocks noChangeAspect="1"/>
          </p:cNvPicPr>
          <p:nvPr/>
        </p:nvPicPr>
        <p:blipFill>
          <a:blip r:embed="rId2" cstate="print"/>
          <a:stretch>
            <a:fillRect/>
          </a:stretch>
        </p:blipFill>
        <p:spPr>
          <a:xfrm>
            <a:off x="7380312" y="4869160"/>
            <a:ext cx="1368000" cy="1608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zövegdoboz 4"/>
          <p:cNvSpPr txBox="1"/>
          <p:nvPr/>
        </p:nvSpPr>
        <p:spPr>
          <a:xfrm>
            <a:off x="4932040" y="5949280"/>
            <a:ext cx="2376264" cy="461665"/>
          </a:xfrm>
          <a:prstGeom prst="rect">
            <a:avLst/>
          </a:prstGeom>
          <a:solidFill>
            <a:srgbClr val="FFC000"/>
          </a:solidFill>
        </p:spPr>
        <p:txBody>
          <a:bodyPr wrap="square" rtlCol="0">
            <a:spAutoFit/>
          </a:bodyPr>
          <a:lstStyle/>
          <a:p>
            <a:r>
              <a:rPr lang="hu-HU" sz="2400" dirty="0" err="1" smtClean="0"/>
              <a:t>Pálhegyi</a:t>
            </a:r>
            <a:r>
              <a:rPr lang="hu-HU" sz="2400" dirty="0" smtClean="0"/>
              <a:t> Ferenc</a:t>
            </a:r>
            <a:endParaRPr lang="hu-HU" sz="24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B0F0"/>
          </a:solidFill>
        </p:spPr>
        <p:style>
          <a:lnRef idx="2">
            <a:schemeClr val="accent1"/>
          </a:lnRef>
          <a:fillRef idx="1">
            <a:schemeClr val="lt1"/>
          </a:fillRef>
          <a:effectRef idx="0">
            <a:schemeClr val="accent1"/>
          </a:effectRef>
          <a:fontRef idx="minor">
            <a:schemeClr val="dk1"/>
          </a:fontRef>
        </p:style>
        <p:txBody>
          <a:bodyPr>
            <a:normAutofit fontScale="90000"/>
          </a:bodyPr>
          <a:lstStyle/>
          <a:p>
            <a:r>
              <a:rPr lang="hu-HU" dirty="0" smtClean="0"/>
              <a:t>A lelki zavarok és a vallásosság kapcsolata </a:t>
            </a:r>
            <a:endParaRPr lang="hu-HU" dirty="0"/>
          </a:p>
        </p:txBody>
      </p:sp>
      <p:sp>
        <p:nvSpPr>
          <p:cNvPr id="3" name="Tartalom helye 2"/>
          <p:cNvSpPr>
            <a:spLocks noGrp="1"/>
          </p:cNvSpPr>
          <p:nvPr>
            <p:ph idx="1"/>
          </p:nvPr>
        </p:nvSpPr>
        <p:spPr>
          <a:xfrm>
            <a:off x="467544" y="1772816"/>
            <a:ext cx="8229600" cy="4525963"/>
          </a:xfrm>
        </p:spPr>
        <p:txBody>
          <a:bodyPr>
            <a:normAutofit/>
          </a:bodyPr>
          <a:lstStyle/>
          <a:p>
            <a:r>
              <a:rPr lang="hu-HU" dirty="0" smtClean="0"/>
              <a:t>A </a:t>
            </a:r>
            <a:r>
              <a:rPr lang="hu-HU" sz="2800" dirty="0" smtClean="0"/>
              <a:t>hitetlenségnek nem szükségszerű, </a:t>
            </a:r>
            <a:r>
              <a:rPr lang="hu-HU" sz="2800" dirty="0"/>
              <a:t>d</a:t>
            </a:r>
            <a:r>
              <a:rPr lang="hu-HU" sz="2800" dirty="0" smtClean="0"/>
              <a:t>e lehetséges következménye a pszichikus funkciózavar. A hit megszűntetheti ezeket a zavarokat. </a:t>
            </a:r>
            <a:r>
              <a:rPr lang="hu-HU" sz="2800" b="1" u="sng" dirty="0" smtClean="0"/>
              <a:t>Előfordul</a:t>
            </a:r>
            <a:r>
              <a:rPr lang="hu-HU" sz="2800" dirty="0" smtClean="0"/>
              <a:t> azonban az is, </a:t>
            </a:r>
            <a:r>
              <a:rPr lang="hu-HU" sz="2800" b="1" u="sng" dirty="0" smtClean="0"/>
              <a:t>hogy bizonyos vallásosság </a:t>
            </a:r>
            <a:r>
              <a:rPr lang="hu-HU" sz="2800" dirty="0" smtClean="0"/>
              <a:t>meglevő zavarok tüneteként értelmezhető, vagy pedig </a:t>
            </a:r>
            <a:r>
              <a:rPr lang="hu-HU" sz="2800" b="1" u="sng" dirty="0" smtClean="0"/>
              <a:t>zavarokat idéz elő.</a:t>
            </a:r>
            <a:endParaRPr lang="hu-HU" sz="2800" b="1" u="sng" dirty="0"/>
          </a:p>
        </p:txBody>
      </p:sp>
      <p:sp>
        <p:nvSpPr>
          <p:cNvPr id="4" name="Szövegdoboz 3"/>
          <p:cNvSpPr txBox="1"/>
          <p:nvPr/>
        </p:nvSpPr>
        <p:spPr>
          <a:xfrm>
            <a:off x="2483768" y="4869160"/>
            <a:ext cx="5852371" cy="1015663"/>
          </a:xfrm>
          <a:prstGeom prst="rect">
            <a:avLst/>
          </a:prstGeom>
          <a:solidFill>
            <a:srgbClr val="00B050"/>
          </a:solidFill>
        </p:spPr>
        <p:txBody>
          <a:bodyPr wrap="square" rtlCol="0">
            <a:spAutoFit/>
          </a:bodyPr>
          <a:lstStyle/>
          <a:p>
            <a:r>
              <a:rPr lang="hu-HU" dirty="0" smtClean="0"/>
              <a:t>/</a:t>
            </a:r>
            <a:r>
              <a:rPr lang="hu-HU" sz="2000" dirty="0" smtClean="0"/>
              <a:t>Régebbi és újabb kutatási eredmények összefoglalása </a:t>
            </a:r>
          </a:p>
          <a:p>
            <a:r>
              <a:rPr lang="hu-HU" sz="2000" dirty="0" smtClean="0"/>
              <a:t>Németh Dávid: </a:t>
            </a:r>
            <a:r>
              <a:rPr lang="hu-HU" sz="2000" dirty="0" err="1" smtClean="0"/>
              <a:t>Pasztorálantropológia</a:t>
            </a:r>
            <a:r>
              <a:rPr lang="hu-HU" sz="2000" dirty="0" smtClean="0"/>
              <a:t>,  Károli könyvek 2012/ </a:t>
            </a:r>
            <a:endParaRPr lang="hu-HU" sz="20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11560" y="274638"/>
            <a:ext cx="8075240" cy="1143000"/>
          </a:xfrm>
          <a:solidFill>
            <a:srgbClr val="00B0F0"/>
          </a:solidFill>
        </p:spPr>
        <p:style>
          <a:lnRef idx="2">
            <a:schemeClr val="accent1"/>
          </a:lnRef>
          <a:fillRef idx="1">
            <a:schemeClr val="lt1"/>
          </a:fillRef>
          <a:effectRef idx="0">
            <a:schemeClr val="accent1"/>
          </a:effectRef>
          <a:fontRef idx="minor">
            <a:schemeClr val="dk1"/>
          </a:fontRef>
        </p:style>
        <p:txBody>
          <a:bodyPr>
            <a:normAutofit fontScale="90000"/>
          </a:bodyPr>
          <a:lstStyle/>
          <a:p>
            <a:r>
              <a:rPr lang="hu-HU" dirty="0" smtClean="0"/>
              <a:t>Lehet-e lelki beteg az élő hitű keresztyén ?</a:t>
            </a:r>
            <a:endParaRPr lang="hu-HU" dirty="0"/>
          </a:p>
        </p:txBody>
      </p:sp>
      <p:sp>
        <p:nvSpPr>
          <p:cNvPr id="3" name="Tartalom helye 2"/>
          <p:cNvSpPr>
            <a:spLocks noGrp="1"/>
          </p:cNvSpPr>
          <p:nvPr>
            <p:ph idx="1"/>
          </p:nvPr>
        </p:nvSpPr>
        <p:spPr>
          <a:xfrm>
            <a:off x="251520" y="2148840"/>
            <a:ext cx="8229600" cy="4709160"/>
          </a:xfrm>
        </p:spPr>
        <p:txBody>
          <a:bodyPr/>
          <a:lstStyle/>
          <a:p>
            <a:r>
              <a:rPr lang="hu-HU" sz="2400" dirty="0" smtClean="0"/>
              <a:t>Ok: ez is az Istentől való elszakadás következménye</a:t>
            </a:r>
          </a:p>
          <a:p>
            <a:r>
              <a:rPr lang="hu-HU" sz="2400" dirty="0" smtClean="0"/>
              <a:t>Elég-e a kegyelem? Igen, elég. De azért </a:t>
            </a:r>
            <a:r>
              <a:rPr lang="hu-HU" sz="2800" u="sng" dirty="0" smtClean="0"/>
              <a:t>nem árt, ha</a:t>
            </a:r>
          </a:p>
          <a:p>
            <a:pPr>
              <a:buNone/>
            </a:pPr>
            <a:r>
              <a:rPr lang="hu-HU" sz="2800" u="sng" dirty="0" smtClean="0"/>
              <a:t>     a depressziót is kezeljük…</a:t>
            </a:r>
          </a:p>
          <a:p>
            <a:endParaRPr lang="hu-HU" sz="2400" u="sng" dirty="0" smtClean="0"/>
          </a:p>
          <a:p>
            <a:endParaRPr lang="hu-HU" sz="2400" dirty="0" smtClean="0"/>
          </a:p>
          <a:p>
            <a:endParaRPr lang="hu-HU" sz="2400" dirty="0" smtClean="0"/>
          </a:p>
          <a:p>
            <a:r>
              <a:rPr lang="hu-HU" sz="2400" dirty="0" smtClean="0"/>
              <a:t>Jézus befogadása az életünkbe nem zárja rövidre az érzelmi gyógyulás útját </a:t>
            </a:r>
            <a:r>
              <a:rPr lang="hu-HU" sz="2400" dirty="0" smtClean="0">
                <a:latin typeface="Arial"/>
                <a:cs typeface="Arial"/>
              </a:rPr>
              <a:t>→ </a:t>
            </a:r>
            <a:r>
              <a:rPr lang="hu-HU" sz="2400" u="sng" dirty="0" smtClean="0">
                <a:latin typeface="Arial"/>
                <a:cs typeface="Arial"/>
              </a:rPr>
              <a:t>a teljesítménykényszerrel, szorongással, depresszióval foglalkozni kell !</a:t>
            </a:r>
            <a:endParaRPr lang="hu-HU" sz="2400" u="sng" dirty="0"/>
          </a:p>
        </p:txBody>
      </p:sp>
      <p:sp>
        <p:nvSpPr>
          <p:cNvPr id="4" name="Szövegdoboz 3"/>
          <p:cNvSpPr txBox="1"/>
          <p:nvPr/>
        </p:nvSpPr>
        <p:spPr>
          <a:xfrm>
            <a:off x="5796136" y="6165304"/>
            <a:ext cx="1901483" cy="400110"/>
          </a:xfrm>
          <a:prstGeom prst="rect">
            <a:avLst/>
          </a:prstGeom>
          <a:solidFill>
            <a:srgbClr val="FFFF00"/>
          </a:solidFill>
        </p:spPr>
        <p:txBody>
          <a:bodyPr wrap="none" rtlCol="0">
            <a:spAutoFit/>
          </a:bodyPr>
          <a:lstStyle/>
          <a:p>
            <a:r>
              <a:rPr lang="hu-HU" sz="2000" i="1" dirty="0" smtClean="0"/>
              <a:t>David </a:t>
            </a:r>
            <a:r>
              <a:rPr lang="hu-HU" sz="2000" i="1" dirty="0" err="1" smtClean="0"/>
              <a:t>Seamands</a:t>
            </a:r>
            <a:endParaRPr lang="hu-HU" sz="2000" i="1" dirty="0"/>
          </a:p>
        </p:txBody>
      </p:sp>
      <p:pic>
        <p:nvPicPr>
          <p:cNvPr id="6" name="Kép 5" descr="Seamands David.jpg"/>
          <p:cNvPicPr>
            <a:picLocks noChangeAspect="1"/>
          </p:cNvPicPr>
          <p:nvPr/>
        </p:nvPicPr>
        <p:blipFill>
          <a:blip r:embed="rId2" cstate="print"/>
          <a:stretch>
            <a:fillRect/>
          </a:stretch>
        </p:blipFill>
        <p:spPr>
          <a:xfrm>
            <a:off x="8028384" y="5085184"/>
            <a:ext cx="972000" cy="15687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Kép 6" descr="pálhegyi ferenc.bmp"/>
          <p:cNvPicPr>
            <a:picLocks noChangeAspect="1"/>
          </p:cNvPicPr>
          <p:nvPr/>
        </p:nvPicPr>
        <p:blipFill>
          <a:blip r:embed="rId3" cstate="print"/>
          <a:stretch>
            <a:fillRect/>
          </a:stretch>
        </p:blipFill>
        <p:spPr>
          <a:xfrm>
            <a:off x="7740352" y="3140968"/>
            <a:ext cx="1188000" cy="13969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Szövegdoboz 7"/>
          <p:cNvSpPr txBox="1"/>
          <p:nvPr/>
        </p:nvSpPr>
        <p:spPr>
          <a:xfrm>
            <a:off x="5580112" y="4005064"/>
            <a:ext cx="2088232" cy="400110"/>
          </a:xfrm>
          <a:prstGeom prst="rect">
            <a:avLst/>
          </a:prstGeom>
          <a:solidFill>
            <a:srgbClr val="FFFF00"/>
          </a:solidFill>
        </p:spPr>
        <p:txBody>
          <a:bodyPr wrap="square" rtlCol="0">
            <a:spAutoFit/>
          </a:bodyPr>
          <a:lstStyle/>
          <a:p>
            <a:r>
              <a:rPr lang="hu-HU" sz="2000" i="1" dirty="0" err="1" smtClean="0"/>
              <a:t>Pálhegyi</a:t>
            </a:r>
            <a:r>
              <a:rPr lang="hu-HU" sz="2000" i="1" dirty="0" smtClean="0"/>
              <a:t>  Ferenc</a:t>
            </a:r>
            <a:endParaRPr lang="hu-HU" sz="2000" i="1" dirty="0"/>
          </a:p>
        </p:txBody>
      </p:sp>
      <p:sp>
        <p:nvSpPr>
          <p:cNvPr id="9" name="Szövegdoboz 8"/>
          <p:cNvSpPr txBox="1"/>
          <p:nvPr/>
        </p:nvSpPr>
        <p:spPr>
          <a:xfrm>
            <a:off x="3851920" y="1556792"/>
            <a:ext cx="1296144" cy="584775"/>
          </a:xfrm>
          <a:prstGeom prst="rect">
            <a:avLst/>
          </a:prstGeom>
          <a:solidFill>
            <a:srgbClr val="FF0000"/>
          </a:solidFill>
        </p:spPr>
        <p:txBody>
          <a:bodyPr wrap="square" rtlCol="0">
            <a:spAutoFit/>
          </a:bodyPr>
          <a:lstStyle/>
          <a:p>
            <a:r>
              <a:rPr lang="hu-HU" sz="3200" dirty="0" smtClean="0">
                <a:solidFill>
                  <a:schemeClr val="bg1"/>
                </a:solidFill>
              </a:rPr>
              <a:t>IGEN !</a:t>
            </a:r>
            <a:endParaRPr lang="hu-HU" sz="3200" dirty="0">
              <a:solidFill>
                <a:schemeClr val="bg1"/>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63688" y="332656"/>
            <a:ext cx="5832648" cy="1143000"/>
          </a:xfrm>
        </p:spPr>
        <p:style>
          <a:lnRef idx="1">
            <a:schemeClr val="accent3"/>
          </a:lnRef>
          <a:fillRef idx="3">
            <a:schemeClr val="accent3"/>
          </a:fillRef>
          <a:effectRef idx="2">
            <a:schemeClr val="accent3"/>
          </a:effectRef>
          <a:fontRef idx="minor">
            <a:schemeClr val="lt1"/>
          </a:fontRef>
        </p:style>
        <p:txBody>
          <a:bodyPr>
            <a:normAutofit/>
          </a:bodyPr>
          <a:lstStyle/>
          <a:p>
            <a:pPr algn="l"/>
            <a:r>
              <a:rPr lang="hu-HU" dirty="0" smtClean="0"/>
              <a:t>A depressziós keresztyén</a:t>
            </a:r>
            <a:endParaRPr lang="hu-HU" dirty="0"/>
          </a:p>
        </p:txBody>
      </p:sp>
      <p:sp>
        <p:nvSpPr>
          <p:cNvPr id="3" name="Tartalom helye 2"/>
          <p:cNvSpPr>
            <a:spLocks noGrp="1"/>
          </p:cNvSpPr>
          <p:nvPr>
            <p:ph idx="1"/>
          </p:nvPr>
        </p:nvSpPr>
        <p:spPr>
          <a:xfrm>
            <a:off x="467544" y="1844824"/>
            <a:ext cx="8229600" cy="4709160"/>
          </a:xfrm>
          <a:noFill/>
        </p:spPr>
        <p:txBody>
          <a:bodyPr>
            <a:normAutofit/>
          </a:bodyPr>
          <a:lstStyle/>
          <a:p>
            <a:r>
              <a:rPr lang="hu-HU" sz="2800" dirty="0" smtClean="0"/>
              <a:t>Vallásosságában: </a:t>
            </a:r>
            <a:r>
              <a:rPr lang="hu-HU" sz="2800" b="1" dirty="0" smtClean="0"/>
              <a:t>passzív</a:t>
            </a:r>
            <a:r>
              <a:rPr lang="hu-HU" sz="2800" dirty="0" smtClean="0"/>
              <a:t>, elméleti, kényelmes – mindent a kegyelemre hárít.</a:t>
            </a:r>
          </a:p>
          <a:p>
            <a:r>
              <a:rPr lang="hu-HU" sz="2800" b="1" i="1" dirty="0" err="1" smtClean="0"/>
              <a:t>Barth</a:t>
            </a:r>
            <a:r>
              <a:rPr lang="hu-HU" sz="2800" b="1" i="1" dirty="0" smtClean="0"/>
              <a:t> K.: „Mivel Isten mindent megtett értem, ezért nekem hálából mindent meg kell tennem.”</a:t>
            </a:r>
            <a:endParaRPr lang="hu-HU" sz="2800" dirty="0" smtClean="0"/>
          </a:p>
          <a:p>
            <a:r>
              <a:rPr lang="hu-HU" sz="2800" b="1" i="1" dirty="0" smtClean="0">
                <a:ln>
                  <a:solidFill>
                    <a:srgbClr val="FF0000"/>
                  </a:solidFill>
                </a:ln>
                <a:solidFill>
                  <a:srgbClr val="FF0000"/>
                </a:solidFill>
              </a:rPr>
              <a:t>A depressziós számára csak a mondat első fele létezik</a:t>
            </a:r>
            <a:r>
              <a:rPr lang="hu-HU" i="1" dirty="0" smtClean="0">
                <a:solidFill>
                  <a:srgbClr val="FF0000"/>
                </a:solidFill>
              </a:rPr>
              <a:t>.</a:t>
            </a:r>
            <a:endParaRPr lang="hu-HU" sz="2800" i="1" dirty="0"/>
          </a:p>
        </p:txBody>
      </p:sp>
      <p:sp>
        <p:nvSpPr>
          <p:cNvPr id="5" name="Szövegdoboz 4"/>
          <p:cNvSpPr txBox="1"/>
          <p:nvPr/>
        </p:nvSpPr>
        <p:spPr>
          <a:xfrm>
            <a:off x="3419872" y="5373216"/>
            <a:ext cx="1741182" cy="954107"/>
          </a:xfrm>
          <a:prstGeom prst="rect">
            <a:avLst/>
          </a:prstGeom>
          <a:solidFill>
            <a:srgbClr val="FFFF00"/>
          </a:solidFill>
        </p:spPr>
        <p:txBody>
          <a:bodyPr wrap="none" rtlCol="0">
            <a:spAutoFit/>
          </a:bodyPr>
          <a:lstStyle/>
          <a:p>
            <a:pPr algn="ctr"/>
            <a:r>
              <a:rPr lang="hu-HU" sz="2800" dirty="0" err="1" smtClean="0"/>
              <a:t>Barth</a:t>
            </a:r>
            <a:r>
              <a:rPr lang="hu-HU" sz="2800" dirty="0" smtClean="0"/>
              <a:t>, K</a:t>
            </a:r>
          </a:p>
          <a:p>
            <a:r>
              <a:rPr lang="hu-HU" sz="2800" dirty="0" smtClean="0"/>
              <a:t>1886-1968</a:t>
            </a:r>
            <a:endParaRPr lang="hu-HU" sz="2800" dirty="0"/>
          </a:p>
        </p:txBody>
      </p:sp>
      <p:pic>
        <p:nvPicPr>
          <p:cNvPr id="6" name="Kép 5" descr="Barth K.jpg"/>
          <p:cNvPicPr>
            <a:picLocks noChangeAspect="1"/>
          </p:cNvPicPr>
          <p:nvPr/>
        </p:nvPicPr>
        <p:blipFill>
          <a:blip r:embed="rId3" cstate="print"/>
          <a:stretch>
            <a:fillRect/>
          </a:stretch>
        </p:blipFill>
        <p:spPr>
          <a:xfrm>
            <a:off x="5580112" y="4365104"/>
            <a:ext cx="2484000" cy="20627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15616" y="260648"/>
            <a:ext cx="7211144" cy="1143000"/>
          </a:xfrm>
        </p:spPr>
        <p:style>
          <a:lnRef idx="1">
            <a:schemeClr val="accent3"/>
          </a:lnRef>
          <a:fillRef idx="3">
            <a:schemeClr val="accent3"/>
          </a:fillRef>
          <a:effectRef idx="2">
            <a:schemeClr val="accent3"/>
          </a:effectRef>
          <a:fontRef idx="minor">
            <a:schemeClr val="lt1"/>
          </a:fontRef>
        </p:style>
        <p:txBody>
          <a:bodyPr/>
          <a:lstStyle/>
          <a:p>
            <a:r>
              <a:rPr lang="hu-HU" dirty="0" smtClean="0"/>
              <a:t>A depressziós keresztyén</a:t>
            </a:r>
            <a:endParaRPr lang="hu-HU" dirty="0"/>
          </a:p>
        </p:txBody>
      </p:sp>
      <p:sp>
        <p:nvSpPr>
          <p:cNvPr id="3" name="Tartalom helye 2"/>
          <p:cNvSpPr>
            <a:spLocks noGrp="1"/>
          </p:cNvSpPr>
          <p:nvPr>
            <p:ph idx="1"/>
          </p:nvPr>
        </p:nvSpPr>
        <p:spPr>
          <a:xfrm>
            <a:off x="467544" y="1700808"/>
            <a:ext cx="8229600" cy="4709160"/>
          </a:xfrm>
        </p:spPr>
        <p:txBody>
          <a:bodyPr>
            <a:normAutofit/>
          </a:bodyPr>
          <a:lstStyle/>
          <a:p>
            <a:r>
              <a:rPr lang="hu-HU" sz="2400" dirty="0" smtClean="0"/>
              <a:t>Betegesen el van foglalva magával – alázatos, bűnbánó, ami álszerénységet jelent: túlzottan törődik önmagával</a:t>
            </a:r>
          </a:p>
          <a:p>
            <a:r>
              <a:rPr lang="hu-HU" sz="2400" dirty="0" smtClean="0"/>
              <a:t>Nem tudja elfogadni, hogy a keresztyénség nem változtatja meg az alapvető emberi jellemvonásokat</a:t>
            </a:r>
          </a:p>
          <a:p>
            <a:r>
              <a:rPr lang="hu-HU" sz="2400" dirty="0" smtClean="0"/>
              <a:t>Elcsügged, ha észreveszi, hogy hitre jutása után is maradtak régi tulajdonságai</a:t>
            </a:r>
          </a:p>
          <a:p>
            <a:r>
              <a:rPr lang="hu-HU" sz="2400" dirty="0" smtClean="0"/>
              <a:t>A képzeletbeli félelmek cselekvésképtelenséget okoznak!</a:t>
            </a:r>
            <a:endParaRPr lang="hu-HU" sz="2400" dirty="0"/>
          </a:p>
        </p:txBody>
      </p:sp>
      <p:pic>
        <p:nvPicPr>
          <p:cNvPr id="4" name="Kép 3" descr="depresszió 5.jpg"/>
          <p:cNvPicPr>
            <a:picLocks noChangeAspect="1"/>
          </p:cNvPicPr>
          <p:nvPr/>
        </p:nvPicPr>
        <p:blipFill>
          <a:blip r:embed="rId2" cstate="print"/>
          <a:stretch>
            <a:fillRect/>
          </a:stretch>
        </p:blipFill>
        <p:spPr>
          <a:xfrm>
            <a:off x="2987824" y="4869160"/>
            <a:ext cx="289560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619672" y="332656"/>
            <a:ext cx="6120680" cy="1143000"/>
          </a:xfrm>
          <a:solidFill>
            <a:srgbClr val="00B0F0"/>
          </a:solidFill>
        </p:spPr>
        <p:style>
          <a:lnRef idx="2">
            <a:schemeClr val="accent1"/>
          </a:lnRef>
          <a:fillRef idx="1">
            <a:schemeClr val="lt1"/>
          </a:fillRef>
          <a:effectRef idx="0">
            <a:schemeClr val="accent1"/>
          </a:effectRef>
          <a:fontRef idx="minor">
            <a:schemeClr val="dk1"/>
          </a:fontRef>
        </p:style>
        <p:txBody>
          <a:bodyPr>
            <a:normAutofit fontScale="90000"/>
          </a:bodyPr>
          <a:lstStyle/>
          <a:p>
            <a:r>
              <a:rPr lang="hu-HU" dirty="0" smtClean="0">
                <a:solidFill>
                  <a:schemeClr val="tx1"/>
                </a:solidFill>
              </a:rPr>
              <a:t>A depresszió lehetséges megközelítési módjai</a:t>
            </a:r>
            <a:endParaRPr lang="hu-HU" dirty="0">
              <a:solidFill>
                <a:schemeClr val="tx1"/>
              </a:solidFill>
            </a:endParaRPr>
          </a:p>
        </p:txBody>
      </p:sp>
      <p:sp>
        <p:nvSpPr>
          <p:cNvPr id="3" name="Tartalom helye 2"/>
          <p:cNvSpPr>
            <a:spLocks noGrp="1"/>
          </p:cNvSpPr>
          <p:nvPr>
            <p:ph idx="1"/>
          </p:nvPr>
        </p:nvSpPr>
        <p:spPr>
          <a:xfrm>
            <a:off x="395536" y="1916832"/>
            <a:ext cx="8229600" cy="4709160"/>
          </a:xfrm>
        </p:spPr>
        <p:txBody>
          <a:bodyPr>
            <a:normAutofit/>
          </a:bodyPr>
          <a:lstStyle/>
          <a:p>
            <a:r>
              <a:rPr lang="hu-HU" sz="2800" dirty="0" smtClean="0"/>
              <a:t>orvosi</a:t>
            </a:r>
          </a:p>
          <a:p>
            <a:r>
              <a:rPr lang="hu-HU" sz="2800" dirty="0" smtClean="0"/>
              <a:t>lélektani</a:t>
            </a:r>
          </a:p>
          <a:p>
            <a:r>
              <a:rPr lang="hu-HU" sz="2800" dirty="0" smtClean="0"/>
              <a:t>kultúrtörténeti</a:t>
            </a:r>
          </a:p>
          <a:p>
            <a:r>
              <a:rPr lang="hu-HU" sz="2800" dirty="0" smtClean="0"/>
              <a:t>bibliai </a:t>
            </a:r>
            <a:endParaRPr lang="hu-HU" sz="2800" dirty="0"/>
          </a:p>
        </p:txBody>
      </p:sp>
      <p:sp>
        <p:nvSpPr>
          <p:cNvPr id="4" name="Szövegdoboz 3"/>
          <p:cNvSpPr txBox="1"/>
          <p:nvPr/>
        </p:nvSpPr>
        <p:spPr>
          <a:xfrm>
            <a:off x="6156176" y="2348880"/>
            <a:ext cx="2592288" cy="1261884"/>
          </a:xfrm>
          <a:prstGeom prst="rect">
            <a:avLst/>
          </a:prstGeom>
          <a:solidFill>
            <a:srgbClr val="FFFF00"/>
          </a:solidFill>
        </p:spPr>
        <p:txBody>
          <a:bodyPr wrap="square" rtlCol="0">
            <a:spAutoFit/>
          </a:bodyPr>
          <a:lstStyle/>
          <a:p>
            <a:r>
              <a:rPr lang="hu-HU" sz="2400" dirty="0" smtClean="0">
                <a:solidFill>
                  <a:srgbClr val="0070C0"/>
                </a:solidFill>
              </a:rPr>
              <a:t>- levert lelki állapot</a:t>
            </a:r>
          </a:p>
          <a:p>
            <a:r>
              <a:rPr lang="hu-HU" sz="2400" dirty="0" smtClean="0">
                <a:solidFill>
                  <a:srgbClr val="0070C0"/>
                </a:solidFill>
              </a:rPr>
              <a:t>- nyomott hangulat</a:t>
            </a:r>
          </a:p>
          <a:p>
            <a:r>
              <a:rPr lang="hu-HU" sz="2400" dirty="0" smtClean="0">
                <a:solidFill>
                  <a:srgbClr val="0070C0"/>
                </a:solidFill>
              </a:rPr>
              <a:t>- búskomorság</a:t>
            </a:r>
            <a:r>
              <a:rPr lang="hu-HU" sz="2800" dirty="0" smtClean="0">
                <a:solidFill>
                  <a:srgbClr val="0070C0"/>
                </a:solidFill>
              </a:rPr>
              <a:t> </a:t>
            </a:r>
          </a:p>
        </p:txBody>
      </p:sp>
      <p:pic>
        <p:nvPicPr>
          <p:cNvPr id="5" name="Kép 4" descr="depresszió 3..jpg"/>
          <p:cNvPicPr>
            <a:picLocks noChangeAspect="1"/>
          </p:cNvPicPr>
          <p:nvPr/>
        </p:nvPicPr>
        <p:blipFill>
          <a:blip r:embed="rId2" cstate="print"/>
          <a:stretch>
            <a:fillRect/>
          </a:stretch>
        </p:blipFill>
        <p:spPr>
          <a:xfrm>
            <a:off x="3131840" y="2132856"/>
            <a:ext cx="260985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Szövegdoboz 7"/>
          <p:cNvSpPr txBox="1"/>
          <p:nvPr/>
        </p:nvSpPr>
        <p:spPr>
          <a:xfrm>
            <a:off x="790355" y="4581128"/>
            <a:ext cx="7530267" cy="1384995"/>
          </a:xfrm>
          <a:prstGeom prst="rect">
            <a:avLst/>
          </a:prstGeom>
          <a:solidFill>
            <a:srgbClr val="FFC000"/>
          </a:solidFill>
        </p:spPr>
        <p:txBody>
          <a:bodyPr wrap="none" rtlCol="0">
            <a:spAutoFit/>
          </a:bodyPr>
          <a:lstStyle/>
          <a:p>
            <a:pPr algn="ctr"/>
            <a:r>
              <a:rPr lang="hu-HU" sz="2800" dirty="0" smtClean="0"/>
              <a:t>Bosszankodás és önsajnálat miatti hangulati zavar, </a:t>
            </a:r>
          </a:p>
          <a:p>
            <a:pPr algn="ctr"/>
            <a:r>
              <a:rPr lang="hu-HU" sz="2800" dirty="0" smtClean="0"/>
              <a:t>viselkedészavar, negatív érzelmi állapot, </a:t>
            </a:r>
          </a:p>
          <a:p>
            <a:pPr algn="ctr"/>
            <a:r>
              <a:rPr lang="hu-HU" sz="2800" b="1" dirty="0" smtClean="0"/>
              <a:t>boldogsághiány</a:t>
            </a:r>
            <a:endParaRPr lang="hu-HU" sz="2800" b="1"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hu-HU" dirty="0" smtClean="0"/>
              <a:t>A keresztyén ember lelki depressziójának néhány forrása</a:t>
            </a:r>
            <a:endParaRPr lang="hu-HU" dirty="0"/>
          </a:p>
        </p:txBody>
      </p:sp>
      <p:sp>
        <p:nvSpPr>
          <p:cNvPr id="3" name="Tartalom helye 2"/>
          <p:cNvSpPr>
            <a:spLocks noGrp="1"/>
          </p:cNvSpPr>
          <p:nvPr>
            <p:ph idx="1"/>
          </p:nvPr>
        </p:nvSpPr>
        <p:spPr>
          <a:xfrm>
            <a:off x="683568" y="1700808"/>
            <a:ext cx="8229600" cy="4525963"/>
          </a:xfrm>
        </p:spPr>
        <p:txBody>
          <a:bodyPr>
            <a:normAutofit fontScale="85000" lnSpcReduction="20000"/>
          </a:bodyPr>
          <a:lstStyle/>
          <a:p>
            <a:r>
              <a:rPr lang="hu-HU" dirty="0" smtClean="0"/>
              <a:t>A „régi bűn” </a:t>
            </a:r>
          </a:p>
          <a:p>
            <a:r>
              <a:rPr lang="hu-HU" dirty="0" smtClean="0"/>
              <a:t>A múlt emlékei</a:t>
            </a:r>
          </a:p>
          <a:p>
            <a:r>
              <a:rPr lang="hu-HU" dirty="0" smtClean="0"/>
              <a:t>Aggódás a jövőért</a:t>
            </a:r>
          </a:p>
          <a:p>
            <a:r>
              <a:rPr lang="hu-HU" dirty="0" smtClean="0"/>
              <a:t>A szolgaság lelke</a:t>
            </a:r>
          </a:p>
          <a:p>
            <a:r>
              <a:rPr lang="hu-HU" dirty="0" smtClean="0"/>
              <a:t>Megfáradás a jócselekedetekben</a:t>
            </a:r>
          </a:p>
          <a:p>
            <a:r>
              <a:rPr lang="hu-HU" dirty="0" smtClean="0"/>
              <a:t>Az önfegyelem hiánya - frusztráció</a:t>
            </a:r>
          </a:p>
          <a:p>
            <a:r>
              <a:rPr lang="hu-HU" dirty="0" smtClean="0"/>
              <a:t>Próbatételek</a:t>
            </a:r>
          </a:p>
          <a:p>
            <a:r>
              <a:rPr lang="hu-HU" dirty="0" smtClean="0"/>
              <a:t>Megelégedés hiánya</a:t>
            </a:r>
          </a:p>
          <a:p>
            <a:r>
              <a:rPr lang="hu-HU" dirty="0" smtClean="0"/>
              <a:t>Az érzelmek szerepe – a boldogtalanság</a:t>
            </a:r>
          </a:p>
          <a:p>
            <a:r>
              <a:rPr lang="hu-HU" dirty="0" smtClean="0"/>
              <a:t>A hit szerepe</a:t>
            </a:r>
          </a:p>
          <a:p>
            <a:endParaRPr lang="hu-HU" dirty="0" smtClean="0"/>
          </a:p>
          <a:p>
            <a:endParaRPr lang="hu-HU" dirty="0" smtClean="0"/>
          </a:p>
          <a:p>
            <a:endParaRPr lang="hu-HU" dirty="0" smtClean="0"/>
          </a:p>
          <a:p>
            <a:endParaRPr lang="hu-HU"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hu-HU" dirty="0" smtClean="0"/>
              <a:t>A „régi bűn” miatti depresszió</a:t>
            </a:r>
            <a:endParaRPr lang="hu-HU" dirty="0"/>
          </a:p>
        </p:txBody>
      </p:sp>
      <p:sp>
        <p:nvSpPr>
          <p:cNvPr id="3" name="Tartalom helye 2"/>
          <p:cNvSpPr>
            <a:spLocks noGrp="1"/>
          </p:cNvSpPr>
          <p:nvPr>
            <p:ph idx="1"/>
          </p:nvPr>
        </p:nvSpPr>
        <p:spPr>
          <a:xfrm>
            <a:off x="395536" y="1700808"/>
            <a:ext cx="8229600" cy="4709160"/>
          </a:xfrm>
        </p:spPr>
        <p:txBody>
          <a:bodyPr>
            <a:normAutofit fontScale="92500"/>
          </a:bodyPr>
          <a:lstStyle/>
          <a:p>
            <a:r>
              <a:rPr lang="hu-HU" sz="2400" dirty="0" smtClean="0"/>
              <a:t>„A bűn emléke lesüllyed a lélek legmélyebb rétegeibe – de ott van!” /</a:t>
            </a:r>
            <a:r>
              <a:rPr lang="hu-HU" sz="2400" i="1" dirty="0" err="1" smtClean="0"/>
              <a:t>Gyökössy</a:t>
            </a:r>
            <a:r>
              <a:rPr lang="hu-HU" sz="2400" i="1" dirty="0" smtClean="0"/>
              <a:t> E./</a:t>
            </a:r>
          </a:p>
          <a:p>
            <a:r>
              <a:rPr lang="hu-HU" sz="2400" b="1" i="1" dirty="0" smtClean="0"/>
              <a:t>„Aránytalan bűntudat”</a:t>
            </a:r>
          </a:p>
          <a:p>
            <a:r>
              <a:rPr lang="hu-HU" sz="2400" b="1" i="1" dirty="0" smtClean="0"/>
              <a:t>Hibás bűntudat </a:t>
            </a:r>
            <a:r>
              <a:rPr lang="hu-HU" sz="2400" b="1" i="1" dirty="0" smtClean="0">
                <a:latin typeface="Arial"/>
                <a:cs typeface="Arial"/>
              </a:rPr>
              <a:t>* </a:t>
            </a:r>
            <a:r>
              <a:rPr lang="hu-HU" sz="2400" dirty="0" smtClean="0">
                <a:latin typeface="Arial"/>
                <a:cs typeface="Arial"/>
              </a:rPr>
              <a:t>/</a:t>
            </a:r>
            <a:r>
              <a:rPr lang="hu-HU" sz="2400" dirty="0" err="1" smtClean="0">
                <a:latin typeface="Arial"/>
                <a:cs typeface="Arial"/>
              </a:rPr>
              <a:t>Mk</a:t>
            </a:r>
            <a:r>
              <a:rPr lang="hu-HU" sz="2400" dirty="0" smtClean="0">
                <a:latin typeface="Arial"/>
                <a:cs typeface="Arial"/>
              </a:rPr>
              <a:t>. 3,28/</a:t>
            </a:r>
            <a:endParaRPr lang="hu-HU" sz="2400" b="1" i="1" dirty="0" smtClean="0"/>
          </a:p>
          <a:p>
            <a:r>
              <a:rPr lang="hu-HU" sz="2400" dirty="0" smtClean="0"/>
              <a:t>A bocsánatkérés nem szabadítja fel a vétkezés kényszerképzetét</a:t>
            </a:r>
          </a:p>
          <a:p>
            <a:r>
              <a:rPr lang="hu-HU" sz="2400" dirty="0" smtClean="0"/>
              <a:t>Pszichikus energiák kötődnek le – lelki és testi immunitás csökken</a:t>
            </a:r>
          </a:p>
          <a:p>
            <a:r>
              <a:rPr lang="hu-HU" sz="2400" dirty="0" smtClean="0"/>
              <a:t>Ha a bűnbocsánat elnyerése után sem szűnik meg a bűntudat, akkor a hitünkkel van baj</a:t>
            </a:r>
            <a:r>
              <a:rPr lang="hu-HU" sz="2400" dirty="0" smtClean="0">
                <a:solidFill>
                  <a:srgbClr val="FF0000"/>
                </a:solidFill>
              </a:rPr>
              <a:t>: </a:t>
            </a:r>
            <a:r>
              <a:rPr lang="hu-HU" sz="2400" b="1" i="1" dirty="0" smtClean="0">
                <a:solidFill>
                  <a:srgbClr val="FF0000"/>
                </a:solidFill>
              </a:rPr>
              <a:t>„Ha megvalljuk bűneinket, hű és igaz ő: megbocsátja bűneinket és megtisztít minket minden gonoszságtól</a:t>
            </a:r>
            <a:r>
              <a:rPr lang="hu-HU" sz="2400" b="1" i="1" dirty="0" smtClean="0"/>
              <a:t>” </a:t>
            </a:r>
            <a:r>
              <a:rPr lang="hu-HU" sz="2400" dirty="0" smtClean="0"/>
              <a:t>/1Jn 1,9/</a:t>
            </a:r>
          </a:p>
          <a:p>
            <a:r>
              <a:rPr lang="hu-HU" sz="2400" dirty="0" smtClean="0"/>
              <a:t>Krisztus egyetlen áldozata mindenkiért való és mindörökre érvényes </a:t>
            </a:r>
            <a:r>
              <a:rPr lang="hu-HU" sz="2400" i="1" dirty="0" smtClean="0"/>
              <a:t>/</a:t>
            </a:r>
            <a:r>
              <a:rPr lang="hu-HU" sz="2400" i="1" dirty="0" err="1" smtClean="0"/>
              <a:t>Martyn-Lloyd-Jones</a:t>
            </a:r>
            <a:r>
              <a:rPr lang="hu-HU" sz="2400" i="1" dirty="0" smtClean="0"/>
              <a:t>/</a:t>
            </a:r>
            <a:endParaRPr lang="hu-HU" sz="24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619672" y="260648"/>
            <a:ext cx="5904656" cy="1143000"/>
          </a:xfrm>
          <a:solidFill>
            <a:schemeClr val="bg1">
              <a:lumMod val="50000"/>
            </a:schemeClr>
          </a:solidFill>
          <a:ln>
            <a:noFill/>
          </a:ln>
        </p:spPr>
        <p:style>
          <a:lnRef idx="1">
            <a:schemeClr val="accent3"/>
          </a:lnRef>
          <a:fillRef idx="3">
            <a:schemeClr val="accent3"/>
          </a:fillRef>
          <a:effectRef idx="2">
            <a:schemeClr val="accent3"/>
          </a:effectRef>
          <a:fontRef idx="minor">
            <a:schemeClr val="lt1"/>
          </a:fontRef>
        </p:style>
        <p:txBody>
          <a:bodyPr/>
          <a:lstStyle/>
          <a:p>
            <a:r>
              <a:rPr lang="hu-H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múlt emlékei</a:t>
            </a:r>
            <a:endParaRPr lang="hu-H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artalom helye 2"/>
          <p:cNvSpPr>
            <a:spLocks noGrp="1"/>
          </p:cNvSpPr>
          <p:nvPr>
            <p:ph idx="1"/>
          </p:nvPr>
        </p:nvSpPr>
        <p:spPr/>
        <p:txBody>
          <a:bodyPr>
            <a:normAutofit lnSpcReduction="10000"/>
          </a:bodyPr>
          <a:lstStyle/>
          <a:p>
            <a:r>
              <a:rPr lang="hu-HU" sz="2400" dirty="0" smtClean="0"/>
              <a:t>Tévesen megélt múlthoz való értelmetlen, de állhatatos visszatérés: „szellemi kérődzés”.</a:t>
            </a:r>
          </a:p>
          <a:p>
            <a:r>
              <a:rPr lang="hu-HU" sz="2400" dirty="0" smtClean="0"/>
              <a:t>Elhibázott dolgok állhatatos újraélése.</a:t>
            </a:r>
          </a:p>
          <a:p>
            <a:r>
              <a:rPr lang="hu-HU" sz="2400" dirty="0" smtClean="0"/>
              <a:t>Jelenbeli mulasztások veszélye.</a:t>
            </a:r>
          </a:p>
          <a:p>
            <a:r>
              <a:rPr lang="hu-HU" sz="2400" dirty="0" smtClean="0"/>
              <a:t>Aki keresztyén, annak nem az számít, hogy ki volt valaha, hanem, hogy ki most.</a:t>
            </a:r>
          </a:p>
          <a:p>
            <a:r>
              <a:rPr lang="hu-HU" sz="2400" dirty="0" smtClean="0"/>
              <a:t>Nem az a fontos, hogy mióta vagyok keresztyén, hanem, hogy az vagyok.</a:t>
            </a:r>
          </a:p>
          <a:p>
            <a:r>
              <a:rPr lang="hu-HU" sz="2400" b="1" i="1" dirty="0" smtClean="0"/>
              <a:t>Ha valami elmúlt – hagyd elmúlni !</a:t>
            </a:r>
          </a:p>
          <a:p>
            <a:r>
              <a:rPr lang="hu-HU" sz="2400" dirty="0" smtClean="0"/>
              <a:t>Isten kárpótol az elvesztett, terméketlen időkért: </a:t>
            </a:r>
            <a:r>
              <a:rPr lang="hu-HU" sz="2400" b="1" i="1" dirty="0" smtClean="0">
                <a:solidFill>
                  <a:srgbClr val="FF0000"/>
                </a:solidFill>
              </a:rPr>
              <a:t>„Kárpótollak azokért az évekért, amelyekben pusztított a sáska.” </a:t>
            </a:r>
            <a:r>
              <a:rPr lang="hu-HU" sz="2400" dirty="0" smtClean="0"/>
              <a:t>/</a:t>
            </a:r>
            <a:r>
              <a:rPr lang="hu-HU" sz="2400" dirty="0" err="1" smtClean="0"/>
              <a:t>Jóel</a:t>
            </a:r>
            <a:r>
              <a:rPr lang="hu-HU" sz="2400" dirty="0" smtClean="0"/>
              <a:t> 2,25/</a:t>
            </a:r>
            <a:endParaRPr lang="hu-HU" sz="24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hu-HU" dirty="0" smtClean="0"/>
              <a:t>Aggódás a jövőért, félelem az elkövethető hibák miatt</a:t>
            </a:r>
            <a:endParaRPr lang="hu-HU" dirty="0"/>
          </a:p>
        </p:txBody>
      </p:sp>
      <p:sp>
        <p:nvSpPr>
          <p:cNvPr id="3" name="Tartalom helye 2"/>
          <p:cNvSpPr>
            <a:spLocks noGrp="1"/>
          </p:cNvSpPr>
          <p:nvPr>
            <p:ph idx="1"/>
          </p:nvPr>
        </p:nvSpPr>
        <p:spPr>
          <a:xfrm>
            <a:off x="467544" y="1772816"/>
            <a:ext cx="8229600" cy="4525963"/>
          </a:xfrm>
        </p:spPr>
        <p:txBody>
          <a:bodyPr>
            <a:normAutofit/>
          </a:bodyPr>
          <a:lstStyle/>
          <a:p>
            <a:r>
              <a:rPr lang="hu-HU" sz="2400" dirty="0" smtClean="0"/>
              <a:t>Jogos előrelátás </a:t>
            </a:r>
            <a:r>
              <a:rPr lang="hu-HU" sz="2400" dirty="0" smtClean="0">
                <a:latin typeface="Arial"/>
                <a:cs typeface="Arial"/>
              </a:rPr>
              <a:t>≠ </a:t>
            </a:r>
            <a:r>
              <a:rPr lang="hu-HU" sz="2400" dirty="0" smtClean="0">
                <a:cs typeface="Arial"/>
              </a:rPr>
              <a:t>bénító szorongás</a:t>
            </a:r>
          </a:p>
          <a:p>
            <a:r>
              <a:rPr lang="hu-HU" sz="2400" dirty="0" smtClean="0">
                <a:cs typeface="Arial"/>
              </a:rPr>
              <a:t>Az ismeretlen jövő irányítja a gondolatokat!</a:t>
            </a:r>
          </a:p>
          <a:p>
            <a:r>
              <a:rPr lang="hu-HU" sz="2400" dirty="0" smtClean="0">
                <a:cs typeface="Arial"/>
              </a:rPr>
              <a:t>A megváltás csodája: a személyiség ugyanaz, de már nincs irányító szerepe!</a:t>
            </a:r>
          </a:p>
          <a:p>
            <a:r>
              <a:rPr lang="hu-HU" sz="2400" dirty="0" smtClean="0">
                <a:cs typeface="Arial"/>
              </a:rPr>
              <a:t>A félelem egyik fő oka az ÉN /hibás önismeret, helytelen önvédelem/</a:t>
            </a:r>
          </a:p>
          <a:p>
            <a:r>
              <a:rPr lang="hu-HU" sz="2400" b="1" i="1" dirty="0" smtClean="0">
                <a:cs typeface="Arial"/>
              </a:rPr>
              <a:t>A szeretet lelke szabadít az önközpontúságtól</a:t>
            </a:r>
          </a:p>
          <a:p>
            <a:r>
              <a:rPr lang="hu-HU" sz="2400" b="1" i="1" dirty="0" smtClean="0">
                <a:solidFill>
                  <a:srgbClr val="FF0000"/>
                </a:solidFill>
                <a:cs typeface="Arial"/>
              </a:rPr>
              <a:t>Nem a félelem lelkét kaptuk Istentől!</a:t>
            </a:r>
          </a:p>
          <a:p>
            <a:endParaRPr lang="hu-HU" sz="2400" i="1" dirty="0"/>
          </a:p>
        </p:txBody>
      </p:sp>
      <p:pic>
        <p:nvPicPr>
          <p:cNvPr id="4" name="Kép 3" descr="depresszió 6.jpg"/>
          <p:cNvPicPr>
            <a:picLocks noChangeAspect="1"/>
          </p:cNvPicPr>
          <p:nvPr/>
        </p:nvPicPr>
        <p:blipFill>
          <a:blip r:embed="rId2" cstate="print"/>
          <a:stretch>
            <a:fillRect/>
          </a:stretch>
        </p:blipFill>
        <p:spPr>
          <a:xfrm>
            <a:off x="6444208" y="4653136"/>
            <a:ext cx="1872000" cy="1750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zövegdoboz 4"/>
          <p:cNvSpPr txBox="1"/>
          <p:nvPr/>
        </p:nvSpPr>
        <p:spPr>
          <a:xfrm>
            <a:off x="2051720" y="5013176"/>
            <a:ext cx="1800493" cy="461665"/>
          </a:xfrm>
          <a:prstGeom prst="rect">
            <a:avLst/>
          </a:prstGeom>
          <a:noFill/>
        </p:spPr>
        <p:txBody>
          <a:bodyPr wrap="none" rtlCol="0">
            <a:spAutoFit/>
          </a:bodyPr>
          <a:lstStyle/>
          <a:p>
            <a:r>
              <a:rPr lang="hu-HU" sz="2400" dirty="0" smtClean="0"/>
              <a:t>/2.Tim.1,7/</a:t>
            </a:r>
            <a:endParaRPr lang="hu-HU" sz="24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404664"/>
            <a:ext cx="8229600" cy="1143000"/>
          </a:xfrm>
        </p:spPr>
        <p:style>
          <a:lnRef idx="1">
            <a:schemeClr val="accent3"/>
          </a:lnRef>
          <a:fillRef idx="3">
            <a:schemeClr val="accent3"/>
          </a:fillRef>
          <a:effectRef idx="2">
            <a:schemeClr val="accent3"/>
          </a:effectRef>
          <a:fontRef idx="minor">
            <a:schemeClr val="lt1"/>
          </a:fontRef>
        </p:style>
        <p:txBody>
          <a:bodyPr>
            <a:normAutofit/>
          </a:bodyPr>
          <a:lstStyle/>
          <a:p>
            <a:r>
              <a:rPr lang="hu-HU" dirty="0" smtClean="0"/>
              <a:t>A szolgaság lelke és a félelem lelke</a:t>
            </a:r>
            <a:endParaRPr lang="hu-HU" dirty="0"/>
          </a:p>
        </p:txBody>
      </p:sp>
      <p:sp>
        <p:nvSpPr>
          <p:cNvPr id="3" name="Tartalom helye 2"/>
          <p:cNvSpPr>
            <a:spLocks noGrp="1"/>
          </p:cNvSpPr>
          <p:nvPr>
            <p:ph idx="1"/>
          </p:nvPr>
        </p:nvSpPr>
        <p:spPr>
          <a:xfrm>
            <a:off x="467544" y="1988840"/>
            <a:ext cx="8229600" cy="4709160"/>
          </a:xfrm>
        </p:spPr>
        <p:txBody>
          <a:bodyPr>
            <a:normAutofit/>
          </a:bodyPr>
          <a:lstStyle/>
          <a:p>
            <a:r>
              <a:rPr lang="hu-HU" sz="2400" dirty="0" smtClean="0"/>
              <a:t>Az </a:t>
            </a:r>
            <a:r>
              <a:rPr lang="hu-HU" sz="2400" dirty="0" err="1" smtClean="0"/>
              <a:t>ekkléziogén</a:t>
            </a:r>
            <a:r>
              <a:rPr lang="hu-HU" sz="2400" dirty="0" smtClean="0"/>
              <a:t> depresszió egyik leggyakoribb kiváltója</a:t>
            </a:r>
          </a:p>
          <a:p>
            <a:r>
              <a:rPr lang="hu-HU" sz="2400" dirty="0" smtClean="0"/>
              <a:t>A keresztyén élet „törvénnyé” válhat – helytelen istenfélelem!</a:t>
            </a:r>
          </a:p>
          <a:p>
            <a:r>
              <a:rPr lang="hu-HU" sz="2400" dirty="0" smtClean="0"/>
              <a:t>Isten nem szigorú „munkafelügyelő” – hagyj fel önmagad elítélésével !</a:t>
            </a:r>
          </a:p>
          <a:p>
            <a:r>
              <a:rPr lang="hu-HU" sz="2400" b="1" dirty="0" smtClean="0"/>
              <a:t>A félelem lelke a szolgaság lelkéből származik</a:t>
            </a:r>
            <a:r>
              <a:rPr lang="hu-HU" sz="2400" dirty="0" smtClean="0"/>
              <a:t>: önmagunktól és kudarcainktól való félelem!</a:t>
            </a:r>
            <a:endParaRPr lang="hu-HU" sz="2400" dirty="0"/>
          </a:p>
        </p:txBody>
      </p:sp>
      <p:sp>
        <p:nvSpPr>
          <p:cNvPr id="4" name="Szövegdoboz 3"/>
          <p:cNvSpPr txBox="1"/>
          <p:nvPr/>
        </p:nvSpPr>
        <p:spPr>
          <a:xfrm>
            <a:off x="971600" y="4581128"/>
            <a:ext cx="7407797" cy="1200329"/>
          </a:xfrm>
          <a:prstGeom prst="rect">
            <a:avLst/>
          </a:prstGeom>
          <a:noFill/>
        </p:spPr>
        <p:txBody>
          <a:bodyPr wrap="none" rtlCol="0">
            <a:spAutoFit/>
          </a:bodyPr>
          <a:lstStyle/>
          <a:p>
            <a:r>
              <a:rPr lang="hu-HU" sz="2400" b="1" i="1" dirty="0" smtClean="0">
                <a:solidFill>
                  <a:srgbClr val="FF0000"/>
                </a:solidFill>
              </a:rPr>
              <a:t>„Mert  nem a szolgaság lelkét kaptátok, </a:t>
            </a:r>
          </a:p>
          <a:p>
            <a:r>
              <a:rPr lang="hu-HU" sz="2400" b="1" i="1" dirty="0" smtClean="0">
                <a:solidFill>
                  <a:srgbClr val="FF0000"/>
                </a:solidFill>
              </a:rPr>
              <a:t>hogy ismét féljetek, hanem a Fiúság lelkét kaptátok, </a:t>
            </a:r>
          </a:p>
          <a:p>
            <a:r>
              <a:rPr lang="hu-HU" sz="2400" b="1" i="1" dirty="0" smtClean="0">
                <a:solidFill>
                  <a:srgbClr val="FF0000"/>
                </a:solidFill>
              </a:rPr>
              <a:t>aki által kiáltjuk: „</a:t>
            </a:r>
            <a:r>
              <a:rPr lang="hu-HU" sz="2400" b="1" i="1" dirty="0" err="1" smtClean="0">
                <a:solidFill>
                  <a:srgbClr val="FF0000"/>
                </a:solidFill>
              </a:rPr>
              <a:t>Abbá</a:t>
            </a:r>
            <a:r>
              <a:rPr lang="hu-HU" sz="2400" b="1" i="1" dirty="0" smtClean="0">
                <a:solidFill>
                  <a:srgbClr val="FF0000"/>
                </a:solidFill>
              </a:rPr>
              <a:t>, Atya!” </a:t>
            </a:r>
            <a:endParaRPr lang="hu-HU" sz="2400" b="1" i="1" dirty="0">
              <a:solidFill>
                <a:srgbClr val="FF0000"/>
              </a:solidFill>
            </a:endParaRPr>
          </a:p>
        </p:txBody>
      </p:sp>
      <p:sp>
        <p:nvSpPr>
          <p:cNvPr id="5" name="Szövegdoboz 4"/>
          <p:cNvSpPr txBox="1"/>
          <p:nvPr/>
        </p:nvSpPr>
        <p:spPr>
          <a:xfrm>
            <a:off x="5868144" y="5445224"/>
            <a:ext cx="1613583" cy="461665"/>
          </a:xfrm>
          <a:prstGeom prst="rect">
            <a:avLst/>
          </a:prstGeom>
          <a:noFill/>
        </p:spPr>
        <p:txBody>
          <a:bodyPr wrap="none" rtlCol="0">
            <a:spAutoFit/>
          </a:bodyPr>
          <a:lstStyle/>
          <a:p>
            <a:r>
              <a:rPr lang="hu-HU" sz="2400" dirty="0" smtClean="0"/>
              <a:t>/Róm.8,15/</a:t>
            </a:r>
            <a:endParaRPr lang="hu-HU" sz="24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hu-HU" dirty="0" smtClean="0"/>
              <a:t>Megfáradás a jócselekedetekben</a:t>
            </a:r>
            <a:endParaRPr lang="hu-HU" dirty="0"/>
          </a:p>
        </p:txBody>
      </p:sp>
      <p:sp>
        <p:nvSpPr>
          <p:cNvPr id="3" name="Tartalom helye 2"/>
          <p:cNvSpPr>
            <a:spLocks noGrp="1"/>
          </p:cNvSpPr>
          <p:nvPr>
            <p:ph idx="1"/>
          </p:nvPr>
        </p:nvSpPr>
        <p:spPr/>
        <p:txBody>
          <a:bodyPr/>
          <a:lstStyle/>
          <a:p>
            <a:r>
              <a:rPr lang="hu-HU" sz="2400" dirty="0" smtClean="0"/>
              <a:t>A „középső életkor” problémája: elmúlik az újszerűség, „hozzászokás” a keresztyén élethez, nem visz tovább a lendület…</a:t>
            </a:r>
          </a:p>
          <a:p>
            <a:r>
              <a:rPr lang="hu-HU" sz="2400" dirty="0" smtClean="0"/>
              <a:t>A legnagyobb kísértés: beletörődni a fásultságba!</a:t>
            </a:r>
          </a:p>
          <a:p>
            <a:r>
              <a:rPr lang="hu-HU" sz="2400" dirty="0" smtClean="0"/>
              <a:t>Kérdés: mi volt a kezdeti indíték?</a:t>
            </a:r>
          </a:p>
          <a:p>
            <a:r>
              <a:rPr lang="hu-HU" sz="2400" dirty="0" smtClean="0"/>
              <a:t>A lelki élet legnagyobb veszélye, ha csak saját tevékenységeinkből táplálkozunk!</a:t>
            </a:r>
          </a:p>
          <a:p>
            <a:pPr>
              <a:buNone/>
            </a:pPr>
            <a:endParaRPr lang="hu-HU" dirty="0"/>
          </a:p>
        </p:txBody>
      </p:sp>
      <p:sp>
        <p:nvSpPr>
          <p:cNvPr id="4" name="Szövegdoboz 3"/>
          <p:cNvSpPr txBox="1"/>
          <p:nvPr/>
        </p:nvSpPr>
        <p:spPr>
          <a:xfrm>
            <a:off x="213670" y="4725144"/>
            <a:ext cx="8930330" cy="523220"/>
          </a:xfrm>
          <a:prstGeom prst="rect">
            <a:avLst/>
          </a:prstGeom>
          <a:noFill/>
        </p:spPr>
        <p:txBody>
          <a:bodyPr wrap="none" rtlCol="0">
            <a:spAutoFit/>
          </a:bodyPr>
          <a:lstStyle/>
          <a:p>
            <a:r>
              <a:rPr lang="hu-HU" sz="2800" b="1" i="1" dirty="0" smtClean="0">
                <a:solidFill>
                  <a:srgbClr val="FF0000"/>
                </a:solidFill>
              </a:rPr>
              <a:t>„Ti pedig testvéreim, ne fáradjatok bele a jó cselekvésébe.”</a:t>
            </a:r>
            <a:endParaRPr lang="hu-HU" sz="2800" b="1" i="1" dirty="0">
              <a:solidFill>
                <a:srgbClr val="FF0000"/>
              </a:solidFill>
            </a:endParaRPr>
          </a:p>
        </p:txBody>
      </p:sp>
      <p:sp>
        <p:nvSpPr>
          <p:cNvPr id="5" name="Szövegdoboz 4"/>
          <p:cNvSpPr txBox="1"/>
          <p:nvPr/>
        </p:nvSpPr>
        <p:spPr>
          <a:xfrm>
            <a:off x="5364088" y="5301208"/>
            <a:ext cx="2103653" cy="461665"/>
          </a:xfrm>
          <a:prstGeom prst="rect">
            <a:avLst/>
          </a:prstGeom>
          <a:noFill/>
        </p:spPr>
        <p:txBody>
          <a:bodyPr wrap="none" rtlCol="0">
            <a:spAutoFit/>
          </a:bodyPr>
          <a:lstStyle/>
          <a:p>
            <a:r>
              <a:rPr lang="hu-HU" sz="2400" dirty="0" smtClean="0"/>
              <a:t>/2.Thessz.3,13/</a:t>
            </a:r>
            <a:endParaRPr lang="hu-HU" sz="24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608" y="332656"/>
            <a:ext cx="7221488" cy="1368152"/>
          </a:xfrm>
        </p:spPr>
        <p:style>
          <a:lnRef idx="1">
            <a:schemeClr val="accent3"/>
          </a:lnRef>
          <a:fillRef idx="3">
            <a:schemeClr val="accent3"/>
          </a:fillRef>
          <a:effectRef idx="2">
            <a:schemeClr val="accent3"/>
          </a:effectRef>
          <a:fontRef idx="minor">
            <a:schemeClr val="lt1"/>
          </a:fontRef>
        </p:style>
        <p:txBody>
          <a:bodyPr>
            <a:normAutofit/>
          </a:bodyPr>
          <a:lstStyle/>
          <a:p>
            <a:r>
              <a:rPr lang="hu-HU" sz="3600" dirty="0" smtClean="0"/>
              <a:t>Időzavar miatti megfáradás, amely  </a:t>
            </a:r>
            <a:br>
              <a:rPr lang="hu-HU" sz="3600" dirty="0" smtClean="0"/>
            </a:br>
            <a:r>
              <a:rPr lang="hu-HU" sz="3600" dirty="0" smtClean="0"/>
              <a:t>frusztrációt /csődélményt/ okoz </a:t>
            </a:r>
            <a:endParaRPr lang="hu-HU" sz="3600" b="1" dirty="0"/>
          </a:p>
        </p:txBody>
      </p:sp>
      <p:sp>
        <p:nvSpPr>
          <p:cNvPr id="3" name="Tartalom helye 2"/>
          <p:cNvSpPr>
            <a:spLocks noGrp="1"/>
          </p:cNvSpPr>
          <p:nvPr>
            <p:ph idx="1"/>
          </p:nvPr>
        </p:nvSpPr>
        <p:spPr>
          <a:xfrm>
            <a:off x="611560" y="1988840"/>
            <a:ext cx="8229600" cy="4709160"/>
          </a:xfrm>
        </p:spPr>
        <p:txBody>
          <a:bodyPr>
            <a:normAutofit/>
          </a:bodyPr>
          <a:lstStyle/>
          <a:p>
            <a:r>
              <a:rPr lang="hu-HU" sz="2400" dirty="0" smtClean="0"/>
              <a:t>Nincs időm…fáradt vagyok                  újabb időzavar</a:t>
            </a:r>
          </a:p>
          <a:p>
            <a:r>
              <a:rPr lang="hu-HU" sz="2400" dirty="0" smtClean="0"/>
              <a:t>Helyes-e a sorrend a hitéletben?</a:t>
            </a:r>
          </a:p>
          <a:p>
            <a:r>
              <a:rPr lang="hu-HU" sz="2400" dirty="0" smtClean="0"/>
              <a:t>Önfegyelmezés</a:t>
            </a:r>
          </a:p>
          <a:p>
            <a:r>
              <a:rPr lang="hu-HU" sz="2400" dirty="0" smtClean="0"/>
              <a:t>Életünk minden részletét kontroll alatt kell tartani !</a:t>
            </a:r>
          </a:p>
          <a:p>
            <a:r>
              <a:rPr lang="hu-HU" sz="2400" dirty="0" smtClean="0"/>
              <a:t>Gondolkodási fegyelem !</a:t>
            </a:r>
            <a:endParaRPr lang="hu-HU" sz="2400" dirty="0"/>
          </a:p>
        </p:txBody>
      </p:sp>
      <p:sp>
        <p:nvSpPr>
          <p:cNvPr id="4" name="Szövegdoboz 3"/>
          <p:cNvSpPr txBox="1"/>
          <p:nvPr/>
        </p:nvSpPr>
        <p:spPr>
          <a:xfrm>
            <a:off x="683568" y="4365104"/>
            <a:ext cx="7966540" cy="1200329"/>
          </a:xfrm>
          <a:prstGeom prst="rect">
            <a:avLst/>
          </a:prstGeom>
          <a:noFill/>
        </p:spPr>
        <p:txBody>
          <a:bodyPr wrap="none" rtlCol="0">
            <a:spAutoFit/>
          </a:bodyPr>
          <a:lstStyle/>
          <a:p>
            <a:r>
              <a:rPr lang="hu-HU" sz="2400" b="1" i="1" dirty="0" smtClean="0">
                <a:solidFill>
                  <a:srgbClr val="FF0000"/>
                </a:solidFill>
              </a:rPr>
              <a:t>„Ezért hát testvéreim, igyekezzetek még jobban megerősíteni</a:t>
            </a:r>
          </a:p>
          <a:p>
            <a:r>
              <a:rPr lang="hu-HU" sz="2400" b="1" i="1" dirty="0" smtClean="0">
                <a:solidFill>
                  <a:srgbClr val="FF0000"/>
                </a:solidFill>
              </a:rPr>
              <a:t>elhívatásotokat és kiválasztásotokat, mert ha ezt teszitek,</a:t>
            </a:r>
          </a:p>
          <a:p>
            <a:r>
              <a:rPr lang="hu-HU" sz="2400" b="1" i="1" dirty="0" smtClean="0">
                <a:solidFill>
                  <a:srgbClr val="FF0000"/>
                </a:solidFill>
              </a:rPr>
              <a:t>nem fogtok megbotlani soha.”</a:t>
            </a:r>
            <a:endParaRPr lang="hu-HU" sz="2400" b="1" i="1" dirty="0">
              <a:solidFill>
                <a:srgbClr val="FF0000"/>
              </a:solidFill>
            </a:endParaRPr>
          </a:p>
        </p:txBody>
      </p:sp>
      <p:sp>
        <p:nvSpPr>
          <p:cNvPr id="5" name="Szövegdoboz 4"/>
          <p:cNvSpPr txBox="1"/>
          <p:nvPr/>
        </p:nvSpPr>
        <p:spPr>
          <a:xfrm>
            <a:off x="5796136" y="5157192"/>
            <a:ext cx="1366015" cy="400110"/>
          </a:xfrm>
          <a:prstGeom prst="rect">
            <a:avLst/>
          </a:prstGeom>
          <a:noFill/>
        </p:spPr>
        <p:txBody>
          <a:bodyPr wrap="none" rtlCol="0">
            <a:spAutoFit/>
          </a:bodyPr>
          <a:lstStyle/>
          <a:p>
            <a:r>
              <a:rPr lang="hu-HU" sz="2000" dirty="0" smtClean="0"/>
              <a:t>/2Pét 1,10/</a:t>
            </a:r>
            <a:endParaRPr lang="hu-HU" sz="2000" dirty="0"/>
          </a:p>
        </p:txBody>
      </p:sp>
      <p:sp>
        <p:nvSpPr>
          <p:cNvPr id="6" name="Szövegdoboz 5"/>
          <p:cNvSpPr txBox="1"/>
          <p:nvPr/>
        </p:nvSpPr>
        <p:spPr>
          <a:xfrm>
            <a:off x="1691680" y="5805264"/>
            <a:ext cx="5760640" cy="523220"/>
          </a:xfrm>
          <a:prstGeom prst="rect">
            <a:avLst/>
          </a:prstGeom>
          <a:solidFill>
            <a:srgbClr val="FFFF00"/>
          </a:solidFill>
        </p:spPr>
        <p:txBody>
          <a:bodyPr wrap="square" rtlCol="0">
            <a:spAutoFit/>
          </a:bodyPr>
          <a:lstStyle/>
          <a:p>
            <a:r>
              <a:rPr lang="hu-HU" sz="2800" dirty="0" smtClean="0">
                <a:solidFill>
                  <a:srgbClr val="0070C0"/>
                </a:solidFill>
              </a:rPr>
              <a:t>A frusztráció a depresszió előszobája !</a:t>
            </a:r>
            <a:endParaRPr lang="hu-HU" sz="2800" dirty="0">
              <a:solidFill>
                <a:srgbClr val="0070C0"/>
              </a:solidFill>
            </a:endParaRPr>
          </a:p>
        </p:txBody>
      </p:sp>
      <p:sp>
        <p:nvSpPr>
          <p:cNvPr id="7" name="Jobbra nyíl 6"/>
          <p:cNvSpPr/>
          <p:nvPr/>
        </p:nvSpPr>
        <p:spPr>
          <a:xfrm>
            <a:off x="4427984" y="2060848"/>
            <a:ext cx="978408" cy="412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59632" y="260648"/>
            <a:ext cx="6491064" cy="1143000"/>
          </a:xfrm>
        </p:spPr>
        <p:style>
          <a:lnRef idx="1">
            <a:schemeClr val="accent3"/>
          </a:lnRef>
          <a:fillRef idx="3">
            <a:schemeClr val="accent3"/>
          </a:fillRef>
          <a:effectRef idx="2">
            <a:schemeClr val="accent3"/>
          </a:effectRef>
          <a:fontRef idx="minor">
            <a:schemeClr val="lt1"/>
          </a:fontRef>
        </p:style>
        <p:txBody>
          <a:bodyPr/>
          <a:lstStyle/>
          <a:p>
            <a:r>
              <a:rPr lang="hu-HU" dirty="0" smtClean="0"/>
              <a:t>A próbatételek</a:t>
            </a:r>
            <a:endParaRPr lang="hu-HU" dirty="0"/>
          </a:p>
        </p:txBody>
      </p:sp>
      <p:sp>
        <p:nvSpPr>
          <p:cNvPr id="3" name="Tartalom helye 2"/>
          <p:cNvSpPr>
            <a:spLocks noGrp="1"/>
          </p:cNvSpPr>
          <p:nvPr>
            <p:ph idx="1"/>
          </p:nvPr>
        </p:nvSpPr>
        <p:spPr/>
        <p:txBody>
          <a:bodyPr>
            <a:normAutofit/>
          </a:bodyPr>
          <a:lstStyle/>
          <a:p>
            <a:r>
              <a:rPr lang="hu-HU" sz="2400" dirty="0" smtClean="0"/>
              <a:t>A próbáknak célja van: „neveltetésünk” részei</a:t>
            </a:r>
          </a:p>
          <a:p>
            <a:r>
              <a:rPr lang="hu-HU" sz="2400" dirty="0" smtClean="0"/>
              <a:t>Isten megengedi, hogy a dolgok történjenek velünk</a:t>
            </a:r>
          </a:p>
          <a:p>
            <a:r>
              <a:rPr lang="hu-HU" sz="2400" dirty="0" smtClean="0"/>
              <a:t>Felkészít valamire lelki fejlődésünk érdekében</a:t>
            </a:r>
          </a:p>
          <a:p>
            <a:r>
              <a:rPr lang="hu-HU" sz="2400" dirty="0" smtClean="0"/>
              <a:t>A próbák az igazi hit megmérői</a:t>
            </a:r>
          </a:p>
          <a:p>
            <a:r>
              <a:rPr lang="hu-HU" sz="2400" dirty="0" smtClean="0"/>
              <a:t>Csak „ideig valók” és nem erőn felüliek !</a:t>
            </a:r>
            <a:endParaRPr lang="hu-HU" sz="2400" dirty="0"/>
          </a:p>
        </p:txBody>
      </p:sp>
      <p:sp>
        <p:nvSpPr>
          <p:cNvPr id="6" name="Szövegdoboz 5"/>
          <p:cNvSpPr txBox="1"/>
          <p:nvPr/>
        </p:nvSpPr>
        <p:spPr>
          <a:xfrm>
            <a:off x="827584" y="4077072"/>
            <a:ext cx="7178247" cy="1569660"/>
          </a:xfrm>
          <a:prstGeom prst="rect">
            <a:avLst/>
          </a:prstGeom>
          <a:noFill/>
        </p:spPr>
        <p:txBody>
          <a:bodyPr wrap="none" rtlCol="0">
            <a:spAutoFit/>
          </a:bodyPr>
          <a:lstStyle/>
          <a:p>
            <a:r>
              <a:rPr lang="hu-HU" sz="2400" b="1" i="1" dirty="0" smtClean="0">
                <a:solidFill>
                  <a:srgbClr val="FF0000"/>
                </a:solidFill>
              </a:rPr>
              <a:t>„Emberi erőt meghaladó kísértés még nem ért titeket. </a:t>
            </a:r>
          </a:p>
          <a:p>
            <a:r>
              <a:rPr lang="hu-HU" sz="2400" b="1" i="1" dirty="0" smtClean="0">
                <a:solidFill>
                  <a:srgbClr val="FF0000"/>
                </a:solidFill>
              </a:rPr>
              <a:t>Isten pedig hűséges,és nem hagy titeket erőtökön felül </a:t>
            </a:r>
          </a:p>
          <a:p>
            <a:r>
              <a:rPr lang="hu-HU" sz="2400" b="1" i="1" dirty="0" smtClean="0">
                <a:solidFill>
                  <a:srgbClr val="FF0000"/>
                </a:solidFill>
              </a:rPr>
              <a:t>kísérteni, sőt a kísértéssel együtt el fogja készíteni </a:t>
            </a:r>
          </a:p>
          <a:p>
            <a:r>
              <a:rPr lang="hu-HU" sz="2400" b="1" i="1" dirty="0" smtClean="0">
                <a:solidFill>
                  <a:srgbClr val="FF0000"/>
                </a:solidFill>
              </a:rPr>
              <a:t>a szabadulás útját, hogy el bírjátok azt viselni.”</a:t>
            </a:r>
            <a:endParaRPr lang="hu-HU" sz="2400" b="1" i="1" dirty="0">
              <a:solidFill>
                <a:srgbClr val="FF0000"/>
              </a:solidFill>
            </a:endParaRPr>
          </a:p>
        </p:txBody>
      </p:sp>
      <p:sp>
        <p:nvSpPr>
          <p:cNvPr id="7" name="Szövegdoboz 6"/>
          <p:cNvSpPr txBox="1"/>
          <p:nvPr/>
        </p:nvSpPr>
        <p:spPr>
          <a:xfrm>
            <a:off x="5868144" y="5733256"/>
            <a:ext cx="1814792" cy="461665"/>
          </a:xfrm>
          <a:prstGeom prst="rect">
            <a:avLst/>
          </a:prstGeom>
          <a:noFill/>
        </p:spPr>
        <p:txBody>
          <a:bodyPr wrap="none" rtlCol="0">
            <a:spAutoFit/>
          </a:bodyPr>
          <a:lstStyle/>
          <a:p>
            <a:r>
              <a:rPr lang="hu-HU" sz="2400" dirty="0" smtClean="0"/>
              <a:t>/1Kor 10,13/</a:t>
            </a:r>
            <a:endParaRPr lang="hu-HU" sz="24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27584" y="332656"/>
            <a:ext cx="7427168" cy="1143000"/>
          </a:xfrm>
        </p:spPr>
        <p:style>
          <a:lnRef idx="1">
            <a:schemeClr val="accent3"/>
          </a:lnRef>
          <a:fillRef idx="3">
            <a:schemeClr val="accent3"/>
          </a:fillRef>
          <a:effectRef idx="2">
            <a:schemeClr val="accent3"/>
          </a:effectRef>
          <a:fontRef idx="minor">
            <a:schemeClr val="lt1"/>
          </a:fontRef>
        </p:style>
        <p:txBody>
          <a:bodyPr/>
          <a:lstStyle/>
          <a:p>
            <a:r>
              <a:rPr lang="hu-HU" dirty="0" smtClean="0"/>
              <a:t>A  megelégedés hiánya</a:t>
            </a:r>
            <a:endParaRPr lang="hu-HU" dirty="0"/>
          </a:p>
        </p:txBody>
      </p:sp>
      <p:sp>
        <p:nvSpPr>
          <p:cNvPr id="3" name="Tartalom helye 2"/>
          <p:cNvSpPr>
            <a:spLocks noGrp="1"/>
          </p:cNvSpPr>
          <p:nvPr>
            <p:ph idx="1"/>
          </p:nvPr>
        </p:nvSpPr>
        <p:spPr>
          <a:xfrm>
            <a:off x="539552" y="1700808"/>
            <a:ext cx="8229600" cy="4525963"/>
          </a:xfrm>
        </p:spPr>
        <p:txBody>
          <a:bodyPr>
            <a:normAutofit/>
          </a:bodyPr>
          <a:lstStyle/>
          <a:p>
            <a:r>
              <a:rPr lang="hu-HU" sz="2400" dirty="0" smtClean="0"/>
              <a:t>A megelégedés nem közömbösség, hanem függetlenség a körülményektől</a:t>
            </a:r>
          </a:p>
          <a:p>
            <a:r>
              <a:rPr lang="hu-HU" sz="2400" dirty="0" smtClean="0"/>
              <a:t>Minden körülmény átmeneti</a:t>
            </a:r>
          </a:p>
          <a:p>
            <a:r>
              <a:rPr lang="hu-HU" sz="2400" dirty="0" smtClean="0"/>
              <a:t>A megelégedést is tanulni kell</a:t>
            </a:r>
          </a:p>
          <a:p>
            <a:r>
              <a:rPr lang="hu-HU" sz="2400" dirty="0" smtClean="0"/>
              <a:t>A megelégedés képessége az örömérzés elősegítője</a:t>
            </a:r>
            <a:endParaRPr lang="hu-HU" sz="2400" dirty="0"/>
          </a:p>
        </p:txBody>
      </p:sp>
      <p:sp>
        <p:nvSpPr>
          <p:cNvPr id="4" name="Szövegdoboz 3"/>
          <p:cNvSpPr txBox="1"/>
          <p:nvPr/>
        </p:nvSpPr>
        <p:spPr>
          <a:xfrm>
            <a:off x="755576" y="4077072"/>
            <a:ext cx="8116581" cy="2154436"/>
          </a:xfrm>
          <a:prstGeom prst="rect">
            <a:avLst/>
          </a:prstGeom>
          <a:noFill/>
        </p:spPr>
        <p:txBody>
          <a:bodyPr wrap="square" rtlCol="0">
            <a:spAutoFit/>
          </a:bodyPr>
          <a:lstStyle/>
          <a:p>
            <a:r>
              <a:rPr lang="hu-HU" sz="2400" b="1" i="1" dirty="0" smtClean="0">
                <a:solidFill>
                  <a:srgbClr val="FF0000"/>
                </a:solidFill>
              </a:rPr>
              <a:t>„Bizony a ti gondolataitok nem az én gondolataim„ és a ti </a:t>
            </a:r>
            <a:r>
              <a:rPr lang="hu-HU" sz="2400" b="1" i="1" dirty="0" err="1" smtClean="0">
                <a:solidFill>
                  <a:srgbClr val="FF0000"/>
                </a:solidFill>
              </a:rPr>
              <a:t>utaitok</a:t>
            </a:r>
            <a:r>
              <a:rPr lang="hu-HU" sz="2400" b="1" i="1" dirty="0" smtClean="0">
                <a:solidFill>
                  <a:srgbClr val="FF0000"/>
                </a:solidFill>
              </a:rPr>
              <a:t> nem az én </a:t>
            </a:r>
            <a:r>
              <a:rPr lang="hu-HU" sz="2400" b="1" i="1" dirty="0" err="1" smtClean="0">
                <a:solidFill>
                  <a:srgbClr val="FF0000"/>
                </a:solidFill>
              </a:rPr>
              <a:t>utaim</a:t>
            </a:r>
            <a:r>
              <a:rPr lang="hu-HU" sz="2400" b="1" i="1" dirty="0" smtClean="0">
                <a:solidFill>
                  <a:srgbClr val="FF0000"/>
                </a:solidFill>
              </a:rPr>
              <a:t>…” </a:t>
            </a:r>
            <a:r>
              <a:rPr lang="hu-HU" sz="2000" b="1" dirty="0" smtClean="0"/>
              <a:t>/</a:t>
            </a:r>
            <a:r>
              <a:rPr lang="hu-HU" sz="2000" b="1" dirty="0" err="1" smtClean="0"/>
              <a:t>Ézs</a:t>
            </a:r>
            <a:r>
              <a:rPr lang="hu-HU" sz="2000" b="1" dirty="0" smtClean="0"/>
              <a:t> 55,8/</a:t>
            </a:r>
          </a:p>
          <a:p>
            <a:endParaRPr lang="hu-HU" sz="2000" b="1" i="1" dirty="0" smtClean="0"/>
          </a:p>
          <a:p>
            <a:r>
              <a:rPr lang="hu-HU" sz="2400" b="1" i="1" dirty="0" smtClean="0">
                <a:solidFill>
                  <a:srgbClr val="FF0000"/>
                </a:solidFill>
              </a:rPr>
              <a:t>„Tudok szűkölködni és tudok </a:t>
            </a:r>
            <a:r>
              <a:rPr lang="hu-HU" sz="2400" b="1" i="1" dirty="0" err="1" smtClean="0">
                <a:solidFill>
                  <a:srgbClr val="FF0000"/>
                </a:solidFill>
              </a:rPr>
              <a:t>bővölködni</a:t>
            </a:r>
            <a:r>
              <a:rPr lang="hu-HU" sz="2400" b="1" i="1" dirty="0" smtClean="0">
                <a:solidFill>
                  <a:srgbClr val="FF0000"/>
                </a:solidFill>
              </a:rPr>
              <a:t> is, </a:t>
            </a:r>
          </a:p>
          <a:p>
            <a:r>
              <a:rPr lang="hu-HU" sz="2400" b="1" i="1" dirty="0" smtClean="0">
                <a:solidFill>
                  <a:srgbClr val="FF0000"/>
                </a:solidFill>
              </a:rPr>
              <a:t>egészen be vagyok avatva mindenbe.”  </a:t>
            </a:r>
            <a:r>
              <a:rPr lang="hu-HU" sz="2000" b="1" dirty="0" smtClean="0"/>
              <a:t>/Fil.4:12./</a:t>
            </a:r>
            <a:endParaRPr lang="hu-HU" b="1" dirty="0" smtClean="0"/>
          </a:p>
          <a:p>
            <a:endParaRPr lang="hu-HU" b="1" i="1"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hu-HU" dirty="0" smtClean="0"/>
              <a:t>Az érzelmek szerepe: </a:t>
            </a:r>
            <a:br>
              <a:rPr lang="hu-HU" dirty="0" smtClean="0"/>
            </a:br>
            <a:r>
              <a:rPr lang="hu-HU" dirty="0" smtClean="0"/>
              <a:t>„boldogtalan keresztyének”</a:t>
            </a:r>
            <a:endParaRPr lang="hu-HU" dirty="0"/>
          </a:p>
        </p:txBody>
      </p:sp>
      <p:sp>
        <p:nvSpPr>
          <p:cNvPr id="3" name="Tartalom helye 2"/>
          <p:cNvSpPr>
            <a:spLocks noGrp="1"/>
          </p:cNvSpPr>
          <p:nvPr>
            <p:ph idx="1"/>
          </p:nvPr>
        </p:nvSpPr>
        <p:spPr>
          <a:xfrm>
            <a:off x="539552" y="1628800"/>
            <a:ext cx="8229600" cy="4709160"/>
          </a:xfrm>
        </p:spPr>
        <p:txBody>
          <a:bodyPr>
            <a:normAutofit/>
          </a:bodyPr>
          <a:lstStyle/>
          <a:p>
            <a:r>
              <a:rPr lang="hu-HU" sz="2400" dirty="0" smtClean="0"/>
              <a:t>Érzelmeink szerves részei a keresztyén életnek is</a:t>
            </a:r>
          </a:p>
          <a:p>
            <a:r>
              <a:rPr lang="hu-HU" sz="2400" dirty="0" smtClean="0"/>
              <a:t>Nincs más, ami annyi válságot és boldogtalanságot okozna, mint az érzelmek</a:t>
            </a:r>
          </a:p>
          <a:p>
            <a:r>
              <a:rPr lang="hu-HU" sz="2400" dirty="0" smtClean="0"/>
              <a:t>Az érzelmek ellenőrizetlen irányítása: a tartósan rossz hangulat veszélye.</a:t>
            </a:r>
          </a:p>
          <a:p>
            <a:r>
              <a:rPr lang="hu-HU" sz="2400" b="1" dirty="0" smtClean="0"/>
              <a:t>A depressziós keresztyén boldogsághiányos</a:t>
            </a:r>
            <a:r>
              <a:rPr lang="hu-HU" sz="2400" dirty="0" smtClean="0"/>
              <a:t>: aggódik a „nagy érzelmek” hiánya miatt</a:t>
            </a:r>
          </a:p>
          <a:p>
            <a:r>
              <a:rPr lang="hu-HU" sz="2400" dirty="0" smtClean="0"/>
              <a:t>„Aki a boldogságot keresi, sohase találja meg, de aki az igazságot keresi, boldog lesz.” /</a:t>
            </a:r>
            <a:r>
              <a:rPr lang="hu-HU" sz="2400" i="1" dirty="0" err="1" smtClean="0"/>
              <a:t>Martyn</a:t>
            </a:r>
            <a:r>
              <a:rPr lang="hu-HU" sz="2400" i="1" dirty="0" smtClean="0"/>
              <a:t> Lloyd-Jones/</a:t>
            </a:r>
          </a:p>
          <a:p>
            <a:r>
              <a:rPr lang="hu-HU" sz="2800" b="1" i="1" dirty="0" smtClean="0">
                <a:solidFill>
                  <a:srgbClr val="FF0000"/>
                </a:solidFill>
              </a:rPr>
              <a:t>„Boldogok, akik éheznek és szomjaznak az igazságra.” </a:t>
            </a:r>
            <a:r>
              <a:rPr lang="hu-HU" sz="2600" b="1" dirty="0" smtClean="0"/>
              <a:t>/</a:t>
            </a:r>
            <a:r>
              <a:rPr lang="hu-HU" sz="2600" b="1" dirty="0" err="1" smtClean="0"/>
              <a:t>Mt</a:t>
            </a:r>
            <a:r>
              <a:rPr lang="hu-HU" sz="2600" b="1" dirty="0" smtClean="0"/>
              <a:t> 5,6/</a:t>
            </a:r>
          </a:p>
          <a:p>
            <a:pPr>
              <a:buNone/>
            </a:pPr>
            <a:endParaRPr lang="hu-HU"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2699792" y="2996952"/>
            <a:ext cx="5505161" cy="1815882"/>
          </a:xfrm>
          <a:prstGeom prst="rect">
            <a:avLst/>
          </a:prstGeom>
          <a:noFill/>
        </p:spPr>
        <p:txBody>
          <a:bodyPr wrap="none" rtlCol="0">
            <a:spAutoFit/>
          </a:bodyPr>
          <a:lstStyle/>
          <a:p>
            <a:r>
              <a:rPr lang="hu-HU" sz="2800" dirty="0" smtClean="0"/>
              <a:t>„Elmémet a penészgombák belepték</a:t>
            </a:r>
          </a:p>
          <a:p>
            <a:r>
              <a:rPr lang="hu-HU" sz="2800" dirty="0"/>
              <a:t> </a:t>
            </a:r>
            <a:r>
              <a:rPr lang="hu-HU" sz="2800" dirty="0" smtClean="0"/>
              <a:t> és az átkozott februári esték.</a:t>
            </a:r>
          </a:p>
          <a:p>
            <a:r>
              <a:rPr lang="hu-HU" sz="2800" dirty="0"/>
              <a:t> </a:t>
            </a:r>
            <a:r>
              <a:rPr lang="hu-HU" sz="2800" dirty="0" smtClean="0"/>
              <a:t> Meddig látszom ki a takaróm alól?</a:t>
            </a:r>
          </a:p>
          <a:p>
            <a:r>
              <a:rPr lang="hu-HU" sz="2800" dirty="0"/>
              <a:t> </a:t>
            </a:r>
            <a:r>
              <a:rPr lang="hu-HU" sz="2800" dirty="0" smtClean="0"/>
              <a:t> És meddig enyém a száj, aki szól?”</a:t>
            </a:r>
            <a:endParaRPr lang="hu-HU" sz="2800" dirty="0"/>
          </a:p>
        </p:txBody>
      </p:sp>
      <p:pic>
        <p:nvPicPr>
          <p:cNvPr id="4" name="Kép 3" descr="weöres sándor.bmp"/>
          <p:cNvPicPr>
            <a:picLocks noChangeAspect="1"/>
          </p:cNvPicPr>
          <p:nvPr/>
        </p:nvPicPr>
        <p:blipFill>
          <a:blip r:embed="rId2" cstate="print"/>
          <a:stretch>
            <a:fillRect/>
          </a:stretch>
        </p:blipFill>
        <p:spPr>
          <a:xfrm>
            <a:off x="611560" y="404664"/>
            <a:ext cx="1980953" cy="23047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zövegdoboz 4"/>
          <p:cNvSpPr txBox="1"/>
          <p:nvPr/>
        </p:nvSpPr>
        <p:spPr>
          <a:xfrm>
            <a:off x="899592" y="2852936"/>
            <a:ext cx="1296144"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hu-HU" sz="2000" dirty="0" smtClean="0"/>
              <a:t>1913-1989</a:t>
            </a:r>
            <a:endParaRPr lang="hu-HU" sz="2000" dirty="0"/>
          </a:p>
        </p:txBody>
      </p:sp>
      <p:sp>
        <p:nvSpPr>
          <p:cNvPr id="6" name="Szövegdoboz 5"/>
          <p:cNvSpPr txBox="1"/>
          <p:nvPr/>
        </p:nvSpPr>
        <p:spPr>
          <a:xfrm>
            <a:off x="3347864" y="1628800"/>
            <a:ext cx="2890535" cy="1077218"/>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hu-HU" sz="3200" i="1" dirty="0" smtClean="0">
                <a:solidFill>
                  <a:srgbClr val="002060"/>
                </a:solidFill>
              </a:rPr>
              <a:t>Weöres Sándor: </a:t>
            </a:r>
          </a:p>
          <a:p>
            <a:r>
              <a:rPr lang="hu-HU" sz="3200" i="1" dirty="0" smtClean="0">
                <a:solidFill>
                  <a:srgbClr val="002060"/>
                </a:solidFill>
              </a:rPr>
              <a:t>Depresszió</a:t>
            </a:r>
            <a:endParaRPr lang="hu-HU" sz="3200" i="1" dirty="0">
              <a:solidFill>
                <a:srgbClr val="002060"/>
              </a:solidFill>
            </a:endParaRPr>
          </a:p>
        </p:txBody>
      </p:sp>
      <p:pic>
        <p:nvPicPr>
          <p:cNvPr id="1026" name="Picture 2" descr="C:\Program Files\Microsoft Office\MEDIA\CAGCAT10\j0286034.wmf"/>
          <p:cNvPicPr>
            <a:picLocks noChangeAspect="1" noChangeArrowheads="1"/>
          </p:cNvPicPr>
          <p:nvPr/>
        </p:nvPicPr>
        <p:blipFill>
          <a:blip r:embed="rId3" cstate="print"/>
          <a:srcRect/>
          <a:stretch>
            <a:fillRect/>
          </a:stretch>
        </p:blipFill>
        <p:spPr bwMode="auto">
          <a:xfrm>
            <a:off x="4499992" y="5085184"/>
            <a:ext cx="1224000" cy="1178940"/>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hu-HU" dirty="0" smtClean="0"/>
              <a:t>Depresszió és boldogtalanság</a:t>
            </a:r>
            <a:br>
              <a:rPr lang="hu-HU" dirty="0" smtClean="0"/>
            </a:br>
            <a:r>
              <a:rPr lang="hu-HU" dirty="0" smtClean="0"/>
              <a:t>Boldogtalan keresztyének ?</a:t>
            </a:r>
            <a:endParaRPr lang="hu-HU" dirty="0"/>
          </a:p>
        </p:txBody>
      </p:sp>
      <p:sp>
        <p:nvSpPr>
          <p:cNvPr id="3" name="Tartalom helye 2"/>
          <p:cNvSpPr>
            <a:spLocks noGrp="1"/>
          </p:cNvSpPr>
          <p:nvPr>
            <p:ph idx="1"/>
          </p:nvPr>
        </p:nvSpPr>
        <p:spPr>
          <a:xfrm>
            <a:off x="539552" y="1484784"/>
            <a:ext cx="8229600" cy="4525963"/>
          </a:xfrm>
        </p:spPr>
        <p:txBody>
          <a:bodyPr>
            <a:normAutofit/>
          </a:bodyPr>
          <a:lstStyle/>
          <a:p>
            <a:r>
              <a:rPr lang="hu-HU" sz="2400" dirty="0" smtClean="0"/>
              <a:t>„…eleget tudunk a keresztyénségről ahhoz, hogy a világban ne érezzük jól magunkat, de keveset ahhoz, hogy boldogok legyünk”</a:t>
            </a:r>
            <a:endParaRPr lang="hu-HU" sz="2400" dirty="0"/>
          </a:p>
        </p:txBody>
      </p:sp>
      <p:pic>
        <p:nvPicPr>
          <p:cNvPr id="4" name="Kép 3" descr="Martyn Lloyd-Jones.jpg"/>
          <p:cNvPicPr>
            <a:picLocks noChangeAspect="1"/>
          </p:cNvPicPr>
          <p:nvPr/>
        </p:nvPicPr>
        <p:blipFill>
          <a:blip r:embed="rId3" cstate="print"/>
          <a:stretch>
            <a:fillRect/>
          </a:stretch>
        </p:blipFill>
        <p:spPr>
          <a:xfrm>
            <a:off x="1187624" y="2924944"/>
            <a:ext cx="1656000" cy="2067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zövegdoboz 4"/>
          <p:cNvSpPr txBox="1"/>
          <p:nvPr/>
        </p:nvSpPr>
        <p:spPr>
          <a:xfrm>
            <a:off x="3059832" y="3068960"/>
            <a:ext cx="3368230" cy="954107"/>
          </a:xfrm>
          <a:prstGeom prst="rect">
            <a:avLst/>
          </a:prstGeom>
          <a:solidFill>
            <a:srgbClr val="FFFF00"/>
          </a:solidFill>
        </p:spPr>
        <p:txBody>
          <a:bodyPr wrap="none" rtlCol="0">
            <a:spAutoFit/>
          </a:bodyPr>
          <a:lstStyle/>
          <a:p>
            <a:r>
              <a:rPr lang="hu-HU" sz="2800" dirty="0" err="1" smtClean="0">
                <a:solidFill>
                  <a:srgbClr val="0070C0"/>
                </a:solidFill>
              </a:rPr>
              <a:t>Martyn</a:t>
            </a:r>
            <a:r>
              <a:rPr lang="hu-HU" sz="2800" dirty="0" smtClean="0">
                <a:solidFill>
                  <a:srgbClr val="0070C0"/>
                </a:solidFill>
              </a:rPr>
              <a:t> Lloyd-Jones</a:t>
            </a:r>
          </a:p>
          <a:p>
            <a:pPr algn="ctr"/>
            <a:r>
              <a:rPr lang="hu-HU" sz="2800" dirty="0" smtClean="0">
                <a:solidFill>
                  <a:srgbClr val="0070C0"/>
                </a:solidFill>
              </a:rPr>
              <a:t>1899-1981</a:t>
            </a:r>
            <a:endParaRPr lang="hu-HU" sz="2800" dirty="0">
              <a:solidFill>
                <a:srgbClr val="0070C0"/>
              </a:solidFill>
            </a:endParaRPr>
          </a:p>
        </p:txBody>
      </p:sp>
      <p:sp>
        <p:nvSpPr>
          <p:cNvPr id="7" name="Szövegdoboz 6"/>
          <p:cNvSpPr txBox="1"/>
          <p:nvPr/>
        </p:nvSpPr>
        <p:spPr>
          <a:xfrm>
            <a:off x="1691680" y="5373216"/>
            <a:ext cx="6336704" cy="1200329"/>
          </a:xfrm>
          <a:prstGeom prst="rect">
            <a:avLst/>
          </a:prstGeom>
          <a:solidFill>
            <a:srgbClr val="92D050"/>
          </a:solidFill>
        </p:spPr>
        <p:txBody>
          <a:bodyPr wrap="square" rtlCol="0">
            <a:spAutoFit/>
          </a:bodyPr>
          <a:lstStyle/>
          <a:p>
            <a:r>
              <a:rPr lang="hu-HU" sz="2400" b="1" dirty="0" smtClean="0"/>
              <a:t>„A boldogtalan keresztyén fogalma mint olyan, önmagában is ellentmondás,és igen szegényes bizonyság az evangéliumról.”</a:t>
            </a:r>
            <a:endParaRPr lang="hu-HU" sz="2400" b="1" dirty="0"/>
          </a:p>
        </p:txBody>
      </p:sp>
      <p:sp>
        <p:nvSpPr>
          <p:cNvPr id="8" name="Szövegdoboz 7"/>
          <p:cNvSpPr txBox="1"/>
          <p:nvPr/>
        </p:nvSpPr>
        <p:spPr>
          <a:xfrm>
            <a:off x="3707904" y="4221088"/>
            <a:ext cx="2126544" cy="646331"/>
          </a:xfrm>
          <a:prstGeom prst="rect">
            <a:avLst/>
          </a:prstGeom>
          <a:noFill/>
        </p:spPr>
        <p:txBody>
          <a:bodyPr wrap="none" rtlCol="0">
            <a:spAutoFit/>
          </a:bodyPr>
          <a:lstStyle/>
          <a:p>
            <a:r>
              <a:rPr lang="hu-HU" i="1" dirty="0" smtClean="0"/>
              <a:t>/Hullámvölgyben</a:t>
            </a:r>
          </a:p>
          <a:p>
            <a:r>
              <a:rPr lang="hu-HU" i="1" dirty="0" smtClean="0"/>
              <a:t>Harmat kiadó 1993/</a:t>
            </a:r>
            <a:endParaRPr lang="hu-HU" i="1" dirty="0"/>
          </a:p>
        </p:txBody>
      </p:sp>
      <p:pic>
        <p:nvPicPr>
          <p:cNvPr id="9" name="Kép 8" descr="Westminster kápolna.jpg"/>
          <p:cNvPicPr>
            <a:picLocks noChangeAspect="1"/>
          </p:cNvPicPr>
          <p:nvPr/>
        </p:nvPicPr>
        <p:blipFill>
          <a:blip r:embed="rId4" cstate="print"/>
          <a:stretch>
            <a:fillRect/>
          </a:stretch>
        </p:blipFill>
        <p:spPr>
          <a:xfrm>
            <a:off x="6804248" y="2780928"/>
            <a:ext cx="1656000" cy="22059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63688" y="476672"/>
            <a:ext cx="5328592" cy="1143000"/>
          </a:xfrm>
        </p:spPr>
        <p:style>
          <a:lnRef idx="1">
            <a:schemeClr val="accent3"/>
          </a:lnRef>
          <a:fillRef idx="3">
            <a:schemeClr val="accent3"/>
          </a:fillRef>
          <a:effectRef idx="2">
            <a:schemeClr val="accent3"/>
          </a:effectRef>
          <a:fontRef idx="minor">
            <a:schemeClr val="lt1"/>
          </a:fontRef>
        </p:style>
        <p:txBody>
          <a:bodyPr/>
          <a:lstStyle/>
          <a:p>
            <a:r>
              <a:rPr lang="hu-HU" dirty="0" smtClean="0"/>
              <a:t>A hit szerepe </a:t>
            </a:r>
            <a:endParaRPr lang="hu-HU" dirty="0"/>
          </a:p>
        </p:txBody>
      </p:sp>
      <p:sp>
        <p:nvSpPr>
          <p:cNvPr id="3" name="Tartalom helye 2"/>
          <p:cNvSpPr>
            <a:spLocks noGrp="1"/>
          </p:cNvSpPr>
          <p:nvPr>
            <p:ph idx="1"/>
          </p:nvPr>
        </p:nvSpPr>
        <p:spPr>
          <a:xfrm>
            <a:off x="539552" y="1916832"/>
            <a:ext cx="8229600" cy="4709160"/>
          </a:xfrm>
        </p:spPr>
        <p:txBody>
          <a:bodyPr>
            <a:normAutofit fontScale="85000" lnSpcReduction="20000"/>
          </a:bodyPr>
          <a:lstStyle/>
          <a:p>
            <a:r>
              <a:rPr lang="hu-HU" sz="2800" b="1" dirty="0" smtClean="0"/>
              <a:t>Minden fajta lelki levertség végső oka a hitetlenség</a:t>
            </a:r>
            <a:endParaRPr lang="hu-HU" sz="2800" dirty="0" smtClean="0"/>
          </a:p>
          <a:p>
            <a:r>
              <a:rPr lang="hu-HU" sz="2800" b="1" dirty="0" smtClean="0"/>
              <a:t>Tudást igényel</a:t>
            </a:r>
            <a:r>
              <a:rPr lang="hu-HU" sz="2800" dirty="0" smtClean="0"/>
              <a:t>: -  Miért jött és mit tett Jézus ?</a:t>
            </a:r>
          </a:p>
          <a:p>
            <a:r>
              <a:rPr lang="hu-HU" sz="2800" dirty="0" smtClean="0"/>
              <a:t>Ajándékba kapjuk, de nekünk kell gondozni.</a:t>
            </a:r>
          </a:p>
          <a:p>
            <a:r>
              <a:rPr lang="hu-HU" sz="2800" b="1" dirty="0" smtClean="0"/>
              <a:t>A hit cselekvés</a:t>
            </a:r>
            <a:r>
              <a:rPr lang="hu-HU" sz="2800" dirty="0" smtClean="0"/>
              <a:t> – gyakorolni, működtetni kell !</a:t>
            </a:r>
          </a:p>
          <a:p>
            <a:r>
              <a:rPr lang="hu-HU" sz="2800" dirty="0" smtClean="0"/>
              <a:t>Az </a:t>
            </a:r>
            <a:r>
              <a:rPr lang="hu-HU" sz="2800" b="1" dirty="0" smtClean="0"/>
              <a:t>erős hit </a:t>
            </a:r>
            <a:r>
              <a:rPr lang="hu-HU" sz="2800" dirty="0" smtClean="0"/>
              <a:t>jellemzője: Hiszek, bár nem értem, mi történik velem, de a végsőkig kitartok ! /Ahol „megáll az ész”, ott nem áll meg a hit !/</a:t>
            </a:r>
          </a:p>
          <a:p>
            <a:r>
              <a:rPr lang="hu-HU" sz="2800" b="1" i="1" dirty="0" smtClean="0"/>
              <a:t>A hit: az a kéz, melyet kinyújtunk, hogy Isten ajándékait elfogadjuk: az ajándék elfogadásának készsége.</a:t>
            </a:r>
          </a:p>
          <a:p>
            <a:pPr>
              <a:buNone/>
            </a:pPr>
            <a:r>
              <a:rPr lang="hu-HU" sz="2800" dirty="0" smtClean="0"/>
              <a:t>                                                                           /Cseri Kálmán/</a:t>
            </a:r>
          </a:p>
          <a:p>
            <a:r>
              <a:rPr lang="hu-HU" sz="2800" b="1" dirty="0" smtClean="0">
                <a:solidFill>
                  <a:srgbClr val="FF0000"/>
                </a:solidFill>
              </a:rPr>
              <a:t>A feltámadás-hit mint kulcskérdés.</a:t>
            </a:r>
          </a:p>
          <a:p>
            <a:endParaRPr lang="hu-HU" sz="2400" b="1" dirty="0" smtClean="0"/>
          </a:p>
          <a:p>
            <a:pPr>
              <a:buNone/>
            </a:pPr>
            <a:r>
              <a:rPr lang="hu-HU" sz="2400" b="1" dirty="0" smtClean="0"/>
              <a:t>                                </a:t>
            </a:r>
            <a:endParaRPr lang="hu-HU" sz="2400" b="1" dirty="0"/>
          </a:p>
        </p:txBody>
      </p:sp>
      <p:pic>
        <p:nvPicPr>
          <p:cNvPr id="4" name="Kép 3" descr="Cseri Kálmán.jpg"/>
          <p:cNvPicPr>
            <a:picLocks noChangeAspect="1"/>
          </p:cNvPicPr>
          <p:nvPr/>
        </p:nvPicPr>
        <p:blipFill>
          <a:blip r:embed="rId2" cstate="print"/>
          <a:stretch>
            <a:fillRect/>
          </a:stretch>
        </p:blipFill>
        <p:spPr>
          <a:xfrm>
            <a:off x="7668344" y="5013176"/>
            <a:ext cx="1116000" cy="1489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hu-HU" dirty="0" smtClean="0"/>
              <a:t>A keresztyén hit kulcsa</a:t>
            </a:r>
            <a:endParaRPr lang="hu-HU" dirty="0"/>
          </a:p>
        </p:txBody>
      </p:sp>
      <p:sp>
        <p:nvSpPr>
          <p:cNvPr id="3" name="Tartalom helye 2"/>
          <p:cNvSpPr>
            <a:spLocks noGrp="1"/>
          </p:cNvSpPr>
          <p:nvPr>
            <p:ph idx="1"/>
          </p:nvPr>
        </p:nvSpPr>
        <p:spPr>
          <a:xfrm>
            <a:off x="467544" y="1772816"/>
            <a:ext cx="8229600" cy="4709160"/>
          </a:xfrm>
        </p:spPr>
        <p:txBody>
          <a:bodyPr/>
          <a:lstStyle/>
          <a:p>
            <a:r>
              <a:rPr lang="hu-HU" i="1" dirty="0" smtClean="0"/>
              <a:t>„Ha pedig Krisztus nem támadt fel, akkor üres a mi igehirdetésünk, de üres a ti hitetek is.”</a:t>
            </a:r>
            <a:endParaRPr lang="hu-HU" i="1" dirty="0"/>
          </a:p>
        </p:txBody>
      </p:sp>
      <p:sp>
        <p:nvSpPr>
          <p:cNvPr id="6" name="Szövegdoboz 5"/>
          <p:cNvSpPr txBox="1"/>
          <p:nvPr/>
        </p:nvSpPr>
        <p:spPr>
          <a:xfrm>
            <a:off x="6588224" y="2708920"/>
            <a:ext cx="2047292" cy="523220"/>
          </a:xfrm>
          <a:prstGeom prst="rect">
            <a:avLst/>
          </a:prstGeom>
          <a:noFill/>
        </p:spPr>
        <p:txBody>
          <a:bodyPr wrap="none" rtlCol="0">
            <a:spAutoFit/>
          </a:bodyPr>
          <a:lstStyle/>
          <a:p>
            <a:r>
              <a:rPr lang="hu-HU" sz="2800" dirty="0" smtClean="0"/>
              <a:t>/</a:t>
            </a:r>
            <a:r>
              <a:rPr lang="hu-HU" sz="2800" dirty="0" err="1" smtClean="0"/>
              <a:t>I.Kor</a:t>
            </a:r>
            <a:r>
              <a:rPr lang="hu-HU" sz="2800" dirty="0" smtClean="0"/>
              <a:t> 15:14/</a:t>
            </a:r>
            <a:endParaRPr lang="hu-HU" sz="2800" dirty="0"/>
          </a:p>
        </p:txBody>
      </p:sp>
      <p:pic>
        <p:nvPicPr>
          <p:cNvPr id="7" name="Kép 6" descr="Kointhus.jpg"/>
          <p:cNvPicPr>
            <a:picLocks noChangeAspect="1"/>
          </p:cNvPicPr>
          <p:nvPr/>
        </p:nvPicPr>
        <p:blipFill>
          <a:blip r:embed="rId2" cstate="print"/>
          <a:stretch>
            <a:fillRect/>
          </a:stretch>
        </p:blipFill>
        <p:spPr>
          <a:xfrm>
            <a:off x="1259632" y="3789040"/>
            <a:ext cx="3096000" cy="20866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Kép 7" descr="Pál ap.bmp"/>
          <p:cNvPicPr>
            <a:picLocks noChangeAspect="1"/>
          </p:cNvPicPr>
          <p:nvPr/>
        </p:nvPicPr>
        <p:blipFill>
          <a:blip r:embed="rId3" cstate="print"/>
          <a:stretch>
            <a:fillRect/>
          </a:stretch>
        </p:blipFill>
        <p:spPr>
          <a:xfrm>
            <a:off x="5076056" y="3789040"/>
            <a:ext cx="2880000" cy="2140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11560" y="260648"/>
            <a:ext cx="8229600" cy="1570186"/>
          </a:xfrm>
        </p:spPr>
        <p:style>
          <a:lnRef idx="1">
            <a:schemeClr val="accent3"/>
          </a:lnRef>
          <a:fillRef idx="3">
            <a:schemeClr val="accent3"/>
          </a:fillRef>
          <a:effectRef idx="2">
            <a:schemeClr val="accent3"/>
          </a:effectRef>
          <a:fontRef idx="minor">
            <a:schemeClr val="lt1"/>
          </a:fontRef>
        </p:style>
        <p:txBody>
          <a:bodyPr>
            <a:normAutofit fontScale="90000"/>
          </a:bodyPr>
          <a:lstStyle/>
          <a:p>
            <a:r>
              <a:rPr lang="hu-HU" b="1" dirty="0" smtClean="0"/>
              <a:t>Mit tehet a keresztyén ember ?</a:t>
            </a:r>
            <a:br>
              <a:rPr lang="hu-HU" b="1" dirty="0" smtClean="0"/>
            </a:br>
            <a:r>
              <a:rPr lang="hu-HU" sz="3100" b="1" dirty="0" smtClean="0"/>
              <a:t>A depresszió elleni védekezés </a:t>
            </a:r>
            <a:br>
              <a:rPr lang="hu-HU" sz="3100" b="1" dirty="0" smtClean="0"/>
            </a:br>
            <a:r>
              <a:rPr lang="hu-HU" sz="3100" b="1" dirty="0" smtClean="0"/>
              <a:t>néhány módszere</a:t>
            </a:r>
            <a:endParaRPr lang="hu-HU" sz="3100" b="1" dirty="0"/>
          </a:p>
        </p:txBody>
      </p:sp>
      <p:sp>
        <p:nvSpPr>
          <p:cNvPr id="3" name="Tartalom helye 2"/>
          <p:cNvSpPr>
            <a:spLocks noGrp="1"/>
          </p:cNvSpPr>
          <p:nvPr>
            <p:ph idx="1"/>
          </p:nvPr>
        </p:nvSpPr>
        <p:spPr>
          <a:xfrm>
            <a:off x="683568" y="2148840"/>
            <a:ext cx="8229600" cy="4709160"/>
          </a:xfrm>
        </p:spPr>
        <p:txBody>
          <a:bodyPr>
            <a:normAutofit/>
          </a:bodyPr>
          <a:lstStyle/>
          <a:p>
            <a:r>
              <a:rPr lang="hu-HU" sz="2400" dirty="0" smtClean="0"/>
              <a:t>Az érzelmek és hangulatok irányításának a kikapcsolása</a:t>
            </a:r>
          </a:p>
          <a:p>
            <a:r>
              <a:rPr lang="hu-HU" sz="2400" b="1" dirty="0" smtClean="0"/>
              <a:t>Gondolkodásbeli fegyelem – „nemes harc” </a:t>
            </a:r>
            <a:endParaRPr lang="hu-HU" sz="2400" dirty="0" smtClean="0"/>
          </a:p>
          <a:p>
            <a:r>
              <a:rPr lang="hu-HU" sz="2400" dirty="0" smtClean="0"/>
              <a:t>Helyes </a:t>
            </a:r>
            <a:r>
              <a:rPr lang="hu-HU" sz="2400" b="1" dirty="0" smtClean="0"/>
              <a:t>Isten-ismeret – </a:t>
            </a:r>
            <a:r>
              <a:rPr lang="hu-HU" sz="2400" dirty="0" smtClean="0"/>
              <a:t>Isten „megértése”</a:t>
            </a:r>
            <a:endParaRPr lang="hu-HU" sz="2400" b="1" dirty="0" smtClean="0"/>
          </a:p>
          <a:p>
            <a:r>
              <a:rPr lang="hu-HU" sz="2400" dirty="0" smtClean="0"/>
              <a:t>Helyes </a:t>
            </a:r>
            <a:r>
              <a:rPr lang="hu-HU" sz="2400" b="1" dirty="0" smtClean="0"/>
              <a:t>önismeret</a:t>
            </a:r>
            <a:r>
              <a:rPr lang="hu-HU" sz="2400" dirty="0" smtClean="0"/>
              <a:t> - önmagunk elfogadása</a:t>
            </a:r>
          </a:p>
          <a:p>
            <a:r>
              <a:rPr lang="hu-HU" sz="2400" dirty="0" smtClean="0"/>
              <a:t>Önmagunkkal való helyes beszélgetés /helyes kérdések és helyes válaszok/</a:t>
            </a:r>
          </a:p>
          <a:p>
            <a:r>
              <a:rPr lang="hu-HU" sz="2400" dirty="0" smtClean="0"/>
              <a:t>Lelki egészség</a:t>
            </a:r>
          </a:p>
          <a:p>
            <a:r>
              <a:rPr lang="hu-HU" sz="2400" dirty="0" smtClean="0"/>
              <a:t>Helyes </a:t>
            </a:r>
            <a:r>
              <a:rPr lang="hu-HU" sz="2400" b="1" dirty="0" smtClean="0"/>
              <a:t>imádság</a:t>
            </a:r>
            <a:r>
              <a:rPr lang="hu-HU" sz="2400" dirty="0" smtClean="0"/>
              <a:t>: önálló Én-t kérni Istentől</a:t>
            </a:r>
          </a:p>
          <a:p>
            <a:r>
              <a:rPr lang="hu-HU" sz="2400" dirty="0" smtClean="0"/>
              <a:t>Tevékeny, </a:t>
            </a:r>
            <a:r>
              <a:rPr lang="hu-HU" sz="2400" b="1" dirty="0" smtClean="0"/>
              <a:t>örömteli élet</a:t>
            </a:r>
          </a:p>
          <a:p>
            <a:endParaRPr lang="hu-HU" sz="2400" dirty="0" smtClean="0"/>
          </a:p>
          <a:p>
            <a:endParaRPr lang="hu-HU" sz="2400" dirty="0"/>
          </a:p>
        </p:txBody>
      </p:sp>
      <p:sp>
        <p:nvSpPr>
          <p:cNvPr id="4" name="Mosolygó arc 3"/>
          <p:cNvSpPr/>
          <p:nvPr/>
        </p:nvSpPr>
        <p:spPr>
          <a:xfrm>
            <a:off x="6804248" y="5445224"/>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hu-HU" b="1" dirty="0" smtClean="0"/>
              <a:t>Hangsúlyos területek</a:t>
            </a:r>
            <a:endParaRPr lang="hu-HU" b="1" dirty="0"/>
          </a:p>
        </p:txBody>
      </p:sp>
      <p:sp>
        <p:nvSpPr>
          <p:cNvPr id="3" name="Tartalom helye 2"/>
          <p:cNvSpPr>
            <a:spLocks noGrp="1"/>
          </p:cNvSpPr>
          <p:nvPr>
            <p:ph idx="1"/>
          </p:nvPr>
        </p:nvSpPr>
        <p:spPr>
          <a:xfrm>
            <a:off x="899592" y="2276872"/>
            <a:ext cx="7211144" cy="2188839"/>
          </a:xfrm>
          <a:solidFill>
            <a:srgbClr val="FFFF00"/>
          </a:solidFill>
        </p:spPr>
        <p:txBody>
          <a:bodyPr>
            <a:normAutofit lnSpcReduction="10000"/>
          </a:bodyPr>
          <a:lstStyle/>
          <a:p>
            <a:r>
              <a:rPr lang="hu-HU" dirty="0" smtClean="0"/>
              <a:t>Gondolkodásbeli fegyelem</a:t>
            </a:r>
          </a:p>
          <a:p>
            <a:r>
              <a:rPr lang="hu-HU" dirty="0" smtClean="0"/>
              <a:t>Egészséges önértékelés</a:t>
            </a:r>
          </a:p>
          <a:p>
            <a:r>
              <a:rPr lang="hu-HU" dirty="0" smtClean="0"/>
              <a:t>Krisztus-hitre alapozott lelki egészség</a:t>
            </a:r>
          </a:p>
          <a:p>
            <a:r>
              <a:rPr lang="hu-HU" dirty="0" smtClean="0"/>
              <a:t>Helyes imaélet</a:t>
            </a:r>
          </a:p>
          <a:p>
            <a:endParaRPr lang="hu-HU"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499992" y="1412776"/>
            <a:ext cx="2664296" cy="566738"/>
          </a:xfrm>
        </p:spPr>
        <p:txBody>
          <a:bodyPr>
            <a:noAutofit/>
          </a:bodyPr>
          <a:lstStyle/>
          <a:p>
            <a:pPr algn="ctr"/>
            <a:r>
              <a:rPr lang="hu-HU" sz="3600" dirty="0" smtClean="0">
                <a:solidFill>
                  <a:srgbClr val="FF0000"/>
                </a:solidFill>
              </a:rPr>
              <a:t>Luther:</a:t>
            </a:r>
            <a:endParaRPr lang="hu-HU" sz="3600" dirty="0">
              <a:solidFill>
                <a:srgbClr val="FF0000"/>
              </a:solidFill>
            </a:endParaRPr>
          </a:p>
        </p:txBody>
      </p:sp>
      <p:pic>
        <p:nvPicPr>
          <p:cNvPr id="5" name="Kép helye 4" descr="lutherimages.jpg"/>
          <p:cNvPicPr>
            <a:picLocks noGrp="1" noChangeAspect="1"/>
          </p:cNvPicPr>
          <p:nvPr>
            <p:ph type="pic" idx="1"/>
          </p:nvPr>
        </p:nvPicPr>
        <p:blipFill>
          <a:blip r:embed="rId3" cstate="print"/>
          <a:srcRect t="24262" b="24262"/>
          <a:stretch>
            <a:fillRect/>
          </a:stretch>
        </p:blipFill>
        <p:spPr>
          <a:xfrm>
            <a:off x="611560" y="2132856"/>
            <a:ext cx="2700000" cy="202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zöveg helye 3"/>
          <p:cNvSpPr>
            <a:spLocks noGrp="1"/>
          </p:cNvSpPr>
          <p:nvPr>
            <p:ph type="body" sz="half" idx="2"/>
          </p:nvPr>
        </p:nvSpPr>
        <p:spPr>
          <a:xfrm>
            <a:off x="3563888" y="1988840"/>
            <a:ext cx="5018856" cy="2520280"/>
          </a:xfrm>
          <a:solidFill>
            <a:srgbClr val="92D050"/>
          </a:solidFill>
        </p:spPr>
        <p:txBody>
          <a:bodyPr>
            <a:noAutofit/>
          </a:bodyPr>
          <a:lstStyle/>
          <a:p>
            <a:r>
              <a:rPr lang="hu-HU" sz="2400" dirty="0" smtClean="0"/>
              <a:t>Az átmenetileg felvillanó érzelmekért, gondolatokért nem vagyunk felelősek, ezek ugyanis olyanok, mint a fejünk felett elrepülő madarak. De azért már felelősek vagyunk, ha ezek a madarak fészket is rakhatnak a fejünkre…</a:t>
            </a:r>
            <a:endParaRPr lang="hu-HU" sz="2400" dirty="0"/>
          </a:p>
        </p:txBody>
      </p:sp>
      <p:sp>
        <p:nvSpPr>
          <p:cNvPr id="6" name="Téglalap 5"/>
          <p:cNvSpPr/>
          <p:nvPr/>
        </p:nvSpPr>
        <p:spPr>
          <a:xfrm>
            <a:off x="755576" y="404664"/>
            <a:ext cx="7805856" cy="923330"/>
          </a:xfrm>
          <a:prstGeom prst="rect">
            <a:avLst/>
          </a:prstGeom>
          <a:solidFill>
            <a:srgbClr val="FF0000"/>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u-HU" sz="5400" b="1" cap="none" spc="0" dirty="0" smtClean="0">
                <a:ln w="11430"/>
                <a:solidFill>
                  <a:schemeClr val="bg1"/>
                </a:solidFill>
                <a:effectLst>
                  <a:outerShdw blurRad="50800" dist="39000" dir="5460000" algn="tl">
                    <a:srgbClr val="000000">
                      <a:alpha val="38000"/>
                    </a:srgbClr>
                  </a:outerShdw>
                </a:effectLst>
              </a:rPr>
              <a:t>Gondolkodásbeli fegyelem</a:t>
            </a:r>
            <a:endParaRPr lang="hu-HU" sz="5400" b="1" cap="none" spc="0" dirty="0">
              <a:ln w="11430"/>
              <a:solidFill>
                <a:schemeClr val="bg1"/>
              </a:solidFill>
              <a:effectLst>
                <a:outerShdw blurRad="50800" dist="39000" dir="5460000" algn="tl">
                  <a:srgbClr val="000000">
                    <a:alpha val="38000"/>
                  </a:srgbClr>
                </a:outerShdw>
              </a:effectLst>
            </a:endParaRPr>
          </a:p>
        </p:txBody>
      </p:sp>
      <p:sp>
        <p:nvSpPr>
          <p:cNvPr id="7" name="Szövegdoboz 6"/>
          <p:cNvSpPr txBox="1"/>
          <p:nvPr/>
        </p:nvSpPr>
        <p:spPr>
          <a:xfrm>
            <a:off x="539552" y="5013176"/>
            <a:ext cx="7901715" cy="954107"/>
          </a:xfrm>
          <a:prstGeom prst="rect">
            <a:avLst/>
          </a:prstGeom>
          <a:solidFill>
            <a:srgbClr val="FFFF00"/>
          </a:solidFill>
        </p:spPr>
        <p:txBody>
          <a:bodyPr wrap="none" rtlCol="0">
            <a:spAutoFit/>
          </a:bodyPr>
          <a:lstStyle/>
          <a:p>
            <a:pPr algn="ctr"/>
            <a:r>
              <a:rPr lang="hu-HU" sz="2800" b="1" dirty="0" smtClean="0"/>
              <a:t>- Fel kell fedni a depressziós gondolkodási mintát !</a:t>
            </a:r>
          </a:p>
          <a:p>
            <a:pPr algn="ctr"/>
            <a:r>
              <a:rPr lang="hu-HU" sz="2800" b="1" dirty="0" smtClean="0"/>
              <a:t>- Új  szemlélet: Isten fényében értékelni a dolgokat !</a:t>
            </a:r>
            <a:endParaRPr lang="hu-HU" sz="2800" b="1"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FF0000"/>
          </a:solidFill>
        </p:spPr>
        <p:style>
          <a:lnRef idx="0">
            <a:schemeClr val="accent3"/>
          </a:lnRef>
          <a:fillRef idx="3">
            <a:schemeClr val="accent3"/>
          </a:fillRef>
          <a:effectRef idx="3">
            <a:schemeClr val="accent3"/>
          </a:effectRef>
          <a:fontRef idx="minor">
            <a:schemeClr val="lt1"/>
          </a:fontRef>
        </p:style>
        <p:txBody>
          <a:bodyPr>
            <a:normAutofit/>
          </a:bodyPr>
          <a:lstStyle/>
          <a:p>
            <a:r>
              <a:rPr lang="hu-HU" b="1" dirty="0" smtClean="0"/>
              <a:t>Egészséges keresztyén önértékelés</a:t>
            </a:r>
            <a:endParaRPr lang="hu-HU" b="1" dirty="0"/>
          </a:p>
        </p:txBody>
      </p:sp>
      <p:sp>
        <p:nvSpPr>
          <p:cNvPr id="3" name="Tartalom helye 2"/>
          <p:cNvSpPr>
            <a:spLocks noGrp="1"/>
          </p:cNvSpPr>
          <p:nvPr>
            <p:ph idx="1"/>
          </p:nvPr>
        </p:nvSpPr>
        <p:spPr>
          <a:xfrm>
            <a:off x="467544" y="1556793"/>
            <a:ext cx="8229600" cy="2016224"/>
          </a:xfrm>
          <a:solidFill>
            <a:srgbClr val="92D050"/>
          </a:solidFill>
        </p:spPr>
        <p:txBody>
          <a:bodyPr>
            <a:noAutofit/>
          </a:bodyPr>
          <a:lstStyle/>
          <a:p>
            <a:r>
              <a:rPr lang="hu-HU" sz="2400" dirty="0" smtClean="0"/>
              <a:t>„Én pedig a legkevésbé sem törődöm azzal, hogy ti hogyan ítélkeztek felettem, vagy más emberek hogyan ítélkeznek egy napon, sőt magam sem ítélkezem önmagam felett. Mert semmi vádat nem tudok önmagamra mondani, de nem ez tesz igazzá, mert aki felettem ítélkezik, az az Úr.” </a:t>
            </a:r>
            <a:r>
              <a:rPr lang="hu-HU" sz="2400" i="1" dirty="0" smtClean="0"/>
              <a:t>/</a:t>
            </a:r>
            <a:r>
              <a:rPr lang="hu-HU" sz="2400" i="1" dirty="0" err="1" smtClean="0"/>
              <a:t>I.Kor</a:t>
            </a:r>
            <a:r>
              <a:rPr lang="hu-HU" sz="2400" i="1" dirty="0" smtClean="0"/>
              <a:t> 4:3-4./</a:t>
            </a:r>
            <a:endParaRPr lang="hu-HU" sz="2400" dirty="0"/>
          </a:p>
        </p:txBody>
      </p:sp>
      <p:pic>
        <p:nvPicPr>
          <p:cNvPr id="4" name="Kép 3" descr="Pál apostol ravennai mozaikon.bmp"/>
          <p:cNvPicPr>
            <a:picLocks noChangeAspect="1"/>
          </p:cNvPicPr>
          <p:nvPr/>
        </p:nvPicPr>
        <p:blipFill>
          <a:blip r:embed="rId2" cstate="print"/>
          <a:stretch>
            <a:fillRect/>
          </a:stretch>
        </p:blipFill>
        <p:spPr>
          <a:xfrm>
            <a:off x="3707904" y="3789040"/>
            <a:ext cx="1728000" cy="1780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zövegdoboz 4"/>
          <p:cNvSpPr txBox="1"/>
          <p:nvPr/>
        </p:nvSpPr>
        <p:spPr>
          <a:xfrm>
            <a:off x="1547664" y="6021288"/>
            <a:ext cx="6172267" cy="584775"/>
          </a:xfrm>
          <a:prstGeom prst="rect">
            <a:avLst/>
          </a:prstGeom>
          <a:solidFill>
            <a:srgbClr val="FFFF00"/>
          </a:solidFill>
        </p:spPr>
        <p:txBody>
          <a:bodyPr wrap="none" rtlCol="0">
            <a:spAutoFit/>
          </a:bodyPr>
          <a:lstStyle/>
          <a:p>
            <a:r>
              <a:rPr lang="hu-HU" sz="3200" b="1" dirty="0" smtClean="0"/>
              <a:t>El kell felejteni az „önleértékelést”!</a:t>
            </a:r>
            <a:endParaRPr lang="hu-HU" sz="3200" b="1"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835696" y="332656"/>
            <a:ext cx="5400600" cy="1143000"/>
          </a:xfrm>
          <a:solidFill>
            <a:srgbClr val="FF0000"/>
          </a:solidFill>
        </p:spPr>
        <p:style>
          <a:lnRef idx="1">
            <a:schemeClr val="accent3"/>
          </a:lnRef>
          <a:fillRef idx="3">
            <a:schemeClr val="accent3"/>
          </a:fillRef>
          <a:effectRef idx="2">
            <a:schemeClr val="accent3"/>
          </a:effectRef>
          <a:fontRef idx="minor">
            <a:schemeClr val="lt1"/>
          </a:fontRef>
        </p:style>
        <p:txBody>
          <a:bodyPr>
            <a:normAutofit/>
          </a:bodyPr>
          <a:lstStyle/>
          <a:p>
            <a:r>
              <a:rPr lang="hu-HU" b="1" dirty="0" smtClean="0"/>
              <a:t>Lelki egészség</a:t>
            </a:r>
            <a:endParaRPr lang="hu-HU" b="1" dirty="0"/>
          </a:p>
        </p:txBody>
      </p:sp>
      <p:sp>
        <p:nvSpPr>
          <p:cNvPr id="3" name="Tartalom helye 2"/>
          <p:cNvSpPr>
            <a:spLocks noGrp="1"/>
          </p:cNvSpPr>
          <p:nvPr>
            <p:ph idx="1"/>
          </p:nvPr>
        </p:nvSpPr>
        <p:spPr>
          <a:xfrm>
            <a:off x="467544" y="1988841"/>
            <a:ext cx="8229600" cy="2736303"/>
          </a:xfrm>
          <a:solidFill>
            <a:srgbClr val="92D050"/>
          </a:solidFill>
        </p:spPr>
        <p:txBody>
          <a:bodyPr>
            <a:normAutofit/>
          </a:bodyPr>
          <a:lstStyle/>
          <a:p>
            <a:r>
              <a:rPr lang="hu-HU" sz="2800" dirty="0" smtClean="0"/>
              <a:t>„Tudok szerényen is élni, tudok bővelkedni is, egészen be vagyok avatva mindenbe, jóllakásba és éhezésbe, a bővelkedésbe és a nélkülözésbe egyaránt. Mindenre van erőm abban, aki megerősít engem.”</a:t>
            </a:r>
            <a:endParaRPr lang="hu-HU" sz="2800" dirty="0"/>
          </a:p>
        </p:txBody>
      </p:sp>
      <p:sp>
        <p:nvSpPr>
          <p:cNvPr id="4" name="Szövegdoboz 3"/>
          <p:cNvSpPr txBox="1"/>
          <p:nvPr/>
        </p:nvSpPr>
        <p:spPr>
          <a:xfrm>
            <a:off x="5652120" y="4221088"/>
            <a:ext cx="2627642" cy="523220"/>
          </a:xfrm>
          <a:prstGeom prst="rect">
            <a:avLst/>
          </a:prstGeom>
          <a:noFill/>
        </p:spPr>
        <p:txBody>
          <a:bodyPr wrap="none" rtlCol="0">
            <a:spAutoFit/>
          </a:bodyPr>
          <a:lstStyle/>
          <a:p>
            <a:r>
              <a:rPr lang="hu-HU" sz="2800" i="1" dirty="0" smtClean="0"/>
              <a:t>/Filippi 4:12-13./</a:t>
            </a:r>
            <a:endParaRPr lang="hu-HU" sz="2800" i="1" dirty="0"/>
          </a:p>
        </p:txBody>
      </p:sp>
      <p:sp>
        <p:nvSpPr>
          <p:cNvPr id="8" name="Szövegdoboz 7"/>
          <p:cNvSpPr txBox="1"/>
          <p:nvPr/>
        </p:nvSpPr>
        <p:spPr>
          <a:xfrm>
            <a:off x="2771800" y="5877272"/>
            <a:ext cx="3294300" cy="584775"/>
          </a:xfrm>
          <a:prstGeom prst="rect">
            <a:avLst/>
          </a:prstGeom>
          <a:solidFill>
            <a:srgbClr val="FF0000"/>
          </a:solidFill>
        </p:spPr>
        <p:txBody>
          <a:bodyPr wrap="none" rtlCol="0">
            <a:spAutoFit/>
          </a:bodyPr>
          <a:lstStyle/>
          <a:p>
            <a:r>
              <a:rPr lang="hu-HU" sz="3200" dirty="0" smtClean="0">
                <a:solidFill>
                  <a:schemeClr val="bg1"/>
                </a:solidFill>
              </a:rPr>
              <a:t>Forrás: a kegyelem</a:t>
            </a:r>
            <a:endParaRPr lang="hu-HU" sz="3200" dirty="0">
              <a:solidFill>
                <a:schemeClr val="bg1"/>
              </a:solidFill>
            </a:endParaRPr>
          </a:p>
        </p:txBody>
      </p:sp>
      <p:sp>
        <p:nvSpPr>
          <p:cNvPr id="6" name="Szövegdoboz 5"/>
          <p:cNvSpPr txBox="1"/>
          <p:nvPr/>
        </p:nvSpPr>
        <p:spPr>
          <a:xfrm>
            <a:off x="2051720" y="5013176"/>
            <a:ext cx="5419689" cy="523220"/>
          </a:xfrm>
          <a:prstGeom prst="rect">
            <a:avLst/>
          </a:prstGeom>
          <a:solidFill>
            <a:srgbClr val="FFFF00"/>
          </a:solidFill>
        </p:spPr>
        <p:txBody>
          <a:bodyPr wrap="none" rtlCol="0">
            <a:spAutoFit/>
          </a:bodyPr>
          <a:lstStyle/>
          <a:p>
            <a:r>
              <a:rPr lang="hu-HU" sz="2800" b="1" dirty="0" smtClean="0"/>
              <a:t>A testi és lelki egészség harmóniája</a:t>
            </a:r>
            <a:endParaRPr lang="hu-HU" sz="2800" b="1"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15616" y="260648"/>
            <a:ext cx="6995120" cy="1143000"/>
          </a:xfrm>
          <a:solidFill>
            <a:srgbClr val="FF0000"/>
          </a:solidFill>
        </p:spPr>
        <p:txBody>
          <a:bodyPr/>
          <a:lstStyle/>
          <a:p>
            <a:r>
              <a:rPr lang="hu-HU" b="1" dirty="0" smtClean="0">
                <a:solidFill>
                  <a:schemeClr val="bg1"/>
                </a:solidFill>
              </a:rPr>
              <a:t>Az imaélet szerepe</a:t>
            </a:r>
            <a:endParaRPr lang="hu-HU" b="1" dirty="0">
              <a:solidFill>
                <a:schemeClr val="bg1"/>
              </a:solidFill>
            </a:endParaRPr>
          </a:p>
        </p:txBody>
      </p:sp>
      <p:sp>
        <p:nvSpPr>
          <p:cNvPr id="3" name="Tartalom helye 2"/>
          <p:cNvSpPr>
            <a:spLocks noGrp="1"/>
          </p:cNvSpPr>
          <p:nvPr>
            <p:ph sz="half" idx="1"/>
          </p:nvPr>
        </p:nvSpPr>
        <p:spPr>
          <a:xfrm>
            <a:off x="611560" y="2332037"/>
            <a:ext cx="4038600" cy="4525963"/>
          </a:xfrm>
        </p:spPr>
        <p:txBody>
          <a:bodyPr>
            <a:normAutofit/>
          </a:bodyPr>
          <a:lstStyle/>
          <a:p>
            <a:r>
              <a:rPr lang="hu-HU" sz="2400" dirty="0" smtClean="0"/>
              <a:t>„Rosszul imádkozom…”</a:t>
            </a:r>
          </a:p>
          <a:p>
            <a:r>
              <a:rPr lang="hu-HU" sz="2400" dirty="0" smtClean="0"/>
              <a:t>„Már nem tudok imádkozni…”</a:t>
            </a:r>
          </a:p>
          <a:p>
            <a:r>
              <a:rPr lang="hu-HU" sz="2400" dirty="0" smtClean="0"/>
              <a:t>Külső csoda várása</a:t>
            </a:r>
          </a:p>
          <a:p>
            <a:endParaRPr lang="hu-HU" sz="2400" dirty="0"/>
          </a:p>
        </p:txBody>
      </p:sp>
      <p:sp>
        <p:nvSpPr>
          <p:cNvPr id="4" name="Tartalom helye 3"/>
          <p:cNvSpPr>
            <a:spLocks noGrp="1"/>
          </p:cNvSpPr>
          <p:nvPr>
            <p:ph sz="half" idx="2"/>
          </p:nvPr>
        </p:nvSpPr>
        <p:spPr>
          <a:xfrm>
            <a:off x="4716016" y="2636913"/>
            <a:ext cx="4038600" cy="3528391"/>
          </a:xfrm>
          <a:solidFill>
            <a:schemeClr val="accent1"/>
          </a:solidFill>
        </p:spPr>
        <p:txBody>
          <a:bodyPr>
            <a:normAutofit/>
          </a:bodyPr>
          <a:lstStyle/>
          <a:p>
            <a:r>
              <a:rPr lang="hu-HU" sz="2400" dirty="0" smtClean="0"/>
              <a:t>Tehetetlenségünk feltárása</a:t>
            </a:r>
          </a:p>
          <a:p>
            <a:r>
              <a:rPr lang="hu-HU" sz="2400" dirty="0" smtClean="0"/>
              <a:t>Szembenézés a félelemmel</a:t>
            </a:r>
          </a:p>
          <a:p>
            <a:r>
              <a:rPr lang="hu-HU" sz="2400" dirty="0" smtClean="0"/>
              <a:t>Érintkezésbe kerülni lelkünk belső alapjával, ahol Isten van, és ahova sem ellenség, sem depresszió nem léphet be – </a:t>
            </a:r>
            <a:r>
              <a:rPr lang="hu-HU" sz="2400" b="1" dirty="0" smtClean="0"/>
              <a:t>új tartás: Isten megtapasztalása !</a:t>
            </a:r>
            <a:endParaRPr lang="hu-HU" sz="2400" b="1" dirty="0"/>
          </a:p>
        </p:txBody>
      </p:sp>
      <p:pic>
        <p:nvPicPr>
          <p:cNvPr id="5" name="Kép 4" descr="imádság 5.jpg"/>
          <p:cNvPicPr>
            <a:picLocks noChangeAspect="1"/>
          </p:cNvPicPr>
          <p:nvPr/>
        </p:nvPicPr>
        <p:blipFill>
          <a:blip r:embed="rId2" cstate="print"/>
          <a:stretch>
            <a:fillRect/>
          </a:stretch>
        </p:blipFill>
        <p:spPr>
          <a:xfrm>
            <a:off x="1043608" y="4077072"/>
            <a:ext cx="30480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zövegdoboz 5"/>
          <p:cNvSpPr txBox="1"/>
          <p:nvPr/>
        </p:nvSpPr>
        <p:spPr>
          <a:xfrm>
            <a:off x="683568" y="1700808"/>
            <a:ext cx="3648371" cy="523220"/>
          </a:xfrm>
          <a:prstGeom prst="rect">
            <a:avLst/>
          </a:prstGeom>
          <a:solidFill>
            <a:srgbClr val="002060"/>
          </a:solidFill>
        </p:spPr>
        <p:txBody>
          <a:bodyPr wrap="none" rtlCol="0">
            <a:spAutoFit/>
          </a:bodyPr>
          <a:lstStyle/>
          <a:p>
            <a:r>
              <a:rPr lang="hu-HU" sz="2800" b="1" dirty="0" smtClean="0">
                <a:solidFill>
                  <a:schemeClr val="bg1"/>
                </a:solidFill>
              </a:rPr>
              <a:t>Depressziós értelmezés</a:t>
            </a:r>
            <a:endParaRPr lang="hu-HU" sz="2800" b="1" dirty="0">
              <a:solidFill>
                <a:schemeClr val="bg1"/>
              </a:solidFill>
            </a:endParaRPr>
          </a:p>
        </p:txBody>
      </p:sp>
      <p:sp>
        <p:nvSpPr>
          <p:cNvPr id="7" name="Szövegdoboz 6"/>
          <p:cNvSpPr txBox="1"/>
          <p:nvPr/>
        </p:nvSpPr>
        <p:spPr>
          <a:xfrm>
            <a:off x="5220072" y="1700808"/>
            <a:ext cx="2996911" cy="584775"/>
          </a:xfrm>
          <a:prstGeom prst="rect">
            <a:avLst/>
          </a:prstGeom>
          <a:solidFill>
            <a:srgbClr val="FFFF00"/>
          </a:solidFill>
        </p:spPr>
        <p:txBody>
          <a:bodyPr wrap="none" rtlCol="0">
            <a:spAutoFit/>
          </a:bodyPr>
          <a:lstStyle/>
          <a:p>
            <a:r>
              <a:rPr lang="hu-HU" sz="3200" b="1" dirty="0" smtClean="0"/>
              <a:t>A helyes imaélet</a:t>
            </a:r>
            <a:endParaRPr lang="hu-HU" sz="32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solidFill>
            <a:srgbClr val="FF0000"/>
          </a:solidFill>
        </p:spPr>
        <p:txBody>
          <a:bodyPr>
            <a:normAutofit fontScale="90000"/>
          </a:bodyPr>
          <a:lstStyle/>
          <a:p>
            <a:r>
              <a:rPr lang="hu-HU" dirty="0" smtClean="0">
                <a:solidFill>
                  <a:schemeClr val="bg1"/>
                </a:solidFill>
              </a:rPr>
              <a:t>Hogyan gyógyítja Jézus a depressziót ?</a:t>
            </a:r>
            <a:endParaRPr lang="hu-HU" dirty="0">
              <a:solidFill>
                <a:schemeClr val="bg1"/>
              </a:solidFill>
            </a:endParaRPr>
          </a:p>
        </p:txBody>
      </p:sp>
      <p:graphicFrame>
        <p:nvGraphicFramePr>
          <p:cNvPr id="7" name="Tartalom helye 6"/>
          <p:cNvGraphicFramePr>
            <a:graphicFrameLocks noGrp="1"/>
          </p:cNvGraphicFramePr>
          <p:nvPr>
            <p:ph idx="1"/>
          </p:nvPr>
        </p:nvGraphicFramePr>
        <p:xfrm>
          <a:off x="467544" y="134076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Kép 7" descr="Jézus gyógyításai gutaütött.jpg"/>
          <p:cNvPicPr>
            <a:picLocks noChangeAspect="1"/>
          </p:cNvPicPr>
          <p:nvPr/>
        </p:nvPicPr>
        <p:blipFill>
          <a:blip r:embed="rId7" cstate="print"/>
          <a:stretch>
            <a:fillRect/>
          </a:stretch>
        </p:blipFill>
        <p:spPr>
          <a:xfrm>
            <a:off x="3203848" y="2492896"/>
            <a:ext cx="2016000" cy="1702036"/>
          </a:xfrm>
          <a:prstGeom prst="rect">
            <a:avLst/>
          </a:prstGeom>
          <a:ln>
            <a:noFill/>
          </a:ln>
          <a:effectLst>
            <a:outerShdw blurRad="292100" dist="139700" dir="2700000" algn="tl" rotWithShape="0">
              <a:srgbClr val="333333">
                <a:alpha val="65000"/>
              </a:srgbClr>
            </a:outerShdw>
          </a:effectLst>
        </p:spPr>
      </p:pic>
      <p:sp>
        <p:nvSpPr>
          <p:cNvPr id="10" name="Szövegdoboz 9"/>
          <p:cNvSpPr txBox="1"/>
          <p:nvPr/>
        </p:nvSpPr>
        <p:spPr>
          <a:xfrm>
            <a:off x="893053" y="5157192"/>
            <a:ext cx="7135095" cy="1384995"/>
          </a:xfrm>
          <a:prstGeom prst="rect">
            <a:avLst/>
          </a:prstGeom>
          <a:solidFill>
            <a:srgbClr val="FFFF00"/>
          </a:solidFill>
        </p:spPr>
        <p:txBody>
          <a:bodyPr wrap="none" rtlCol="0">
            <a:spAutoFit/>
          </a:bodyPr>
          <a:lstStyle/>
          <a:p>
            <a:pPr algn="ctr"/>
            <a:r>
              <a:rPr lang="hu-HU" sz="2800" b="1" dirty="0" smtClean="0"/>
              <a:t>„Lehetsz olyan, amilyen vagy, </a:t>
            </a:r>
          </a:p>
          <a:p>
            <a:pPr algn="ctr"/>
            <a:r>
              <a:rPr lang="hu-HU" sz="2800" b="1" dirty="0" smtClean="0"/>
              <a:t>a depresszióddal együtt is elfogadlak,</a:t>
            </a:r>
          </a:p>
          <a:p>
            <a:pPr algn="ctr"/>
            <a:r>
              <a:rPr lang="hu-HU" sz="2800" b="1" dirty="0" smtClean="0"/>
              <a:t>de neked is van felelősséged a gyógyulásban !”</a:t>
            </a:r>
            <a:endParaRPr lang="hu-HU" sz="2800" b="1" dirty="0"/>
          </a:p>
        </p:txBody>
      </p:sp>
      <p:sp>
        <p:nvSpPr>
          <p:cNvPr id="11" name="Szövegdoboz 10"/>
          <p:cNvSpPr txBox="1"/>
          <p:nvPr/>
        </p:nvSpPr>
        <p:spPr>
          <a:xfrm>
            <a:off x="7308304" y="1412776"/>
            <a:ext cx="1314784" cy="369332"/>
          </a:xfrm>
          <a:prstGeom prst="rect">
            <a:avLst/>
          </a:prstGeom>
          <a:noFill/>
        </p:spPr>
        <p:txBody>
          <a:bodyPr wrap="none" rtlCol="0">
            <a:spAutoFit/>
          </a:bodyPr>
          <a:lstStyle/>
          <a:p>
            <a:r>
              <a:rPr lang="hu-HU" dirty="0" smtClean="0"/>
              <a:t>/</a:t>
            </a:r>
            <a:r>
              <a:rPr lang="hu-HU" dirty="0" err="1" smtClean="0"/>
              <a:t>Mk</a:t>
            </a:r>
            <a:r>
              <a:rPr lang="hu-HU" dirty="0" smtClean="0"/>
              <a:t> 2,1-12/</a:t>
            </a:r>
            <a:endParaRPr lang="hu-H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11560" y="476672"/>
            <a:ext cx="6336704" cy="1143000"/>
          </a:xfrm>
          <a:ln/>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l"/>
            <a:r>
              <a:rPr lang="hu-HU" dirty="0" smtClean="0">
                <a:solidFill>
                  <a:schemeClr val="tx1"/>
                </a:solidFill>
              </a:rPr>
              <a:t>A depresszió ókori leírásai</a:t>
            </a:r>
            <a:endParaRPr lang="hu-HU" dirty="0">
              <a:solidFill>
                <a:schemeClr val="tx1"/>
              </a:solidFill>
            </a:endParaRPr>
          </a:p>
        </p:txBody>
      </p:sp>
      <p:sp>
        <p:nvSpPr>
          <p:cNvPr id="3" name="Tartalom helye 2"/>
          <p:cNvSpPr>
            <a:spLocks noGrp="1"/>
          </p:cNvSpPr>
          <p:nvPr>
            <p:ph idx="1"/>
          </p:nvPr>
        </p:nvSpPr>
        <p:spPr>
          <a:xfrm>
            <a:off x="0" y="1772816"/>
            <a:ext cx="8064896" cy="470916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hu-HU" sz="2800" u="sng" dirty="0" smtClean="0"/>
              <a:t>Hippokratész</a:t>
            </a:r>
            <a:r>
              <a:rPr lang="hu-HU" sz="2400" dirty="0" smtClean="0"/>
              <a:t>: </a:t>
            </a:r>
            <a:r>
              <a:rPr lang="hu-HU" sz="2400" dirty="0" err="1" smtClean="0"/>
              <a:t>melankólikus</a:t>
            </a:r>
            <a:r>
              <a:rPr lang="hu-HU" sz="2400" dirty="0" smtClean="0"/>
              <a:t> temperamentum </a:t>
            </a:r>
          </a:p>
          <a:p>
            <a:endParaRPr lang="hu-HU" sz="2800" dirty="0" smtClean="0"/>
          </a:p>
          <a:p>
            <a:r>
              <a:rPr lang="hu-HU" sz="2800" u="sng" dirty="0" err="1" smtClean="0"/>
              <a:t>Aretaios</a:t>
            </a:r>
            <a:r>
              <a:rPr lang="hu-HU" sz="2800" dirty="0" smtClean="0"/>
              <a:t>: </a:t>
            </a:r>
            <a:r>
              <a:rPr lang="hu-HU" sz="2400" dirty="0" smtClean="0"/>
              <a:t>szomorúság, izgatottság, álmatlanság, fogyás, halál utáni vágy</a:t>
            </a:r>
          </a:p>
          <a:p>
            <a:endParaRPr lang="hu-HU" sz="2800" dirty="0" smtClean="0"/>
          </a:p>
          <a:p>
            <a:r>
              <a:rPr lang="hu-HU" sz="2800" u="sng" dirty="0" smtClean="0"/>
              <a:t>Plutarkhosz</a:t>
            </a:r>
            <a:r>
              <a:rPr lang="hu-HU" sz="2800" dirty="0" smtClean="0"/>
              <a:t>:  </a:t>
            </a:r>
            <a:r>
              <a:rPr lang="hu-HU" sz="2400" dirty="0" smtClean="0"/>
              <a:t>A depressziós ember olyannak tartja </a:t>
            </a:r>
          </a:p>
          <a:p>
            <a:pPr>
              <a:buNone/>
            </a:pPr>
            <a:r>
              <a:rPr lang="hu-HU" sz="2400" dirty="0"/>
              <a:t> </a:t>
            </a:r>
            <a:r>
              <a:rPr lang="hu-HU" sz="2400" dirty="0" smtClean="0"/>
              <a:t>    magát, akit az istenek gyűlölnek és haragjukkal üldöznek.</a:t>
            </a:r>
            <a:endParaRPr lang="hu-HU" sz="2400" dirty="0"/>
          </a:p>
        </p:txBody>
      </p:sp>
      <p:pic>
        <p:nvPicPr>
          <p:cNvPr id="4" name="Kép 3" descr="Aretaios.jpg"/>
          <p:cNvPicPr>
            <a:picLocks noChangeAspect="1"/>
          </p:cNvPicPr>
          <p:nvPr/>
        </p:nvPicPr>
        <p:blipFill>
          <a:blip r:embed="rId2" cstate="print"/>
          <a:srcRect b="8001"/>
          <a:stretch>
            <a:fillRect/>
          </a:stretch>
        </p:blipFill>
        <p:spPr>
          <a:xfrm>
            <a:off x="7524328" y="3212976"/>
            <a:ext cx="1332000" cy="15403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Kép 4" descr="Plutarkhosz.gif"/>
          <p:cNvPicPr>
            <a:picLocks noChangeAspect="1"/>
          </p:cNvPicPr>
          <p:nvPr/>
        </p:nvPicPr>
        <p:blipFill>
          <a:blip r:embed="rId3" cstate="print"/>
          <a:srcRect b="21335"/>
          <a:stretch>
            <a:fillRect/>
          </a:stretch>
        </p:blipFill>
        <p:spPr>
          <a:xfrm>
            <a:off x="7308304" y="5157192"/>
            <a:ext cx="1656000" cy="14069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Kép 5" descr="Hippokratész.jpg"/>
          <p:cNvPicPr>
            <a:picLocks noChangeAspect="1"/>
          </p:cNvPicPr>
          <p:nvPr/>
        </p:nvPicPr>
        <p:blipFill>
          <a:blip r:embed="rId4" cstate="print"/>
          <a:stretch>
            <a:fillRect/>
          </a:stretch>
        </p:blipFill>
        <p:spPr>
          <a:xfrm>
            <a:off x="7308304" y="1052736"/>
            <a:ext cx="1116000" cy="15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zövegdoboz 6"/>
          <p:cNvSpPr txBox="1"/>
          <p:nvPr/>
        </p:nvSpPr>
        <p:spPr>
          <a:xfrm>
            <a:off x="899592" y="6093296"/>
            <a:ext cx="4608512" cy="461665"/>
          </a:xfrm>
          <a:prstGeom prst="rect">
            <a:avLst/>
          </a:prstGeom>
          <a:solidFill>
            <a:srgbClr val="FFFF00"/>
          </a:solidFill>
          <a:ln>
            <a:solidFill>
              <a:srgbClr val="FF0000"/>
            </a:solidFill>
          </a:ln>
        </p:spPr>
        <p:txBody>
          <a:bodyPr wrap="square" rtlCol="0">
            <a:spAutoFit/>
          </a:bodyPr>
          <a:lstStyle/>
          <a:p>
            <a:r>
              <a:rPr lang="hu-HU" sz="2400" dirty="0" smtClean="0"/>
              <a:t>Az </a:t>
            </a:r>
            <a:r>
              <a:rPr lang="hu-HU" sz="2400" dirty="0" err="1" smtClean="0"/>
              <a:t>ekkléziogén</a:t>
            </a:r>
            <a:r>
              <a:rPr lang="hu-HU" sz="2400" dirty="0" smtClean="0"/>
              <a:t> depresszió előképe</a:t>
            </a:r>
            <a:endParaRPr lang="hu-HU" sz="2400" dirty="0"/>
          </a:p>
        </p:txBody>
      </p:sp>
      <p:sp>
        <p:nvSpPr>
          <p:cNvPr id="10" name="Lefelé nyíl 9"/>
          <p:cNvSpPr/>
          <p:nvPr/>
        </p:nvSpPr>
        <p:spPr>
          <a:xfrm>
            <a:off x="2987824" y="5229200"/>
            <a:ext cx="268608" cy="762384"/>
          </a:xfrm>
          <a:prstGeom prst="down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475656" y="16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zövegdoboz 4"/>
          <p:cNvSpPr txBox="1"/>
          <p:nvPr/>
        </p:nvSpPr>
        <p:spPr>
          <a:xfrm>
            <a:off x="323528" y="548680"/>
            <a:ext cx="8482387" cy="646331"/>
          </a:xfrm>
          <a:prstGeom prst="rect">
            <a:avLst/>
          </a:prstGeom>
          <a:solidFill>
            <a:srgbClr val="FF0000"/>
          </a:solidFill>
        </p:spPr>
        <p:txBody>
          <a:bodyPr wrap="none" rtlCol="0">
            <a:spAutoFit/>
          </a:bodyPr>
          <a:lstStyle/>
          <a:p>
            <a:r>
              <a:rPr lang="hu-HU" sz="3600" b="1" dirty="0" smtClean="0">
                <a:solidFill>
                  <a:schemeClr val="bg1"/>
                </a:solidFill>
              </a:rPr>
              <a:t>A depresszióból való lelki gyógyulás sémája</a:t>
            </a:r>
            <a:endParaRPr lang="hu-HU" sz="3600" b="1" dirty="0">
              <a:solidFill>
                <a:schemeClr val="bg1"/>
              </a:solidFill>
            </a:endParaRPr>
          </a:p>
        </p:txBody>
      </p:sp>
      <p:sp>
        <p:nvSpPr>
          <p:cNvPr id="7" name="Szövegdoboz 6"/>
          <p:cNvSpPr txBox="1"/>
          <p:nvPr/>
        </p:nvSpPr>
        <p:spPr>
          <a:xfrm>
            <a:off x="1547664" y="5805264"/>
            <a:ext cx="6398034" cy="830997"/>
          </a:xfrm>
          <a:prstGeom prst="rect">
            <a:avLst/>
          </a:prstGeom>
          <a:solidFill>
            <a:srgbClr val="FF0000"/>
          </a:solidFill>
        </p:spPr>
        <p:txBody>
          <a:bodyPr wrap="none" rtlCol="0">
            <a:spAutoFit/>
          </a:bodyPr>
          <a:lstStyle/>
          <a:p>
            <a:r>
              <a:rPr lang="hu-HU" sz="2400" b="1" dirty="0" smtClean="0">
                <a:solidFill>
                  <a:schemeClr val="bg1"/>
                </a:solidFill>
              </a:rPr>
              <a:t>Isten a depresszión keresztül akarja megmutatni </a:t>
            </a:r>
          </a:p>
          <a:p>
            <a:pPr algn="ctr"/>
            <a:r>
              <a:rPr lang="hu-HU" sz="2400" b="1" dirty="0" smtClean="0">
                <a:solidFill>
                  <a:schemeClr val="bg1"/>
                </a:solidFill>
              </a:rPr>
              <a:t>a hozzá vezető utat !</a:t>
            </a:r>
            <a:endParaRPr lang="hu-HU" sz="2400" b="1" dirty="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FF0000"/>
          </a:solidFill>
        </p:spPr>
        <p:txBody>
          <a:bodyPr/>
          <a:lstStyle/>
          <a:p>
            <a:r>
              <a:rPr lang="hu-HU" dirty="0" smtClean="0">
                <a:solidFill>
                  <a:schemeClr val="bg1"/>
                </a:solidFill>
              </a:rPr>
              <a:t>Depressziót gyógyító énekek</a:t>
            </a:r>
            <a:endParaRPr lang="hu-HU" dirty="0">
              <a:solidFill>
                <a:schemeClr val="bg1"/>
              </a:solidFill>
            </a:endParaRPr>
          </a:p>
        </p:txBody>
      </p:sp>
      <p:sp>
        <p:nvSpPr>
          <p:cNvPr id="3" name="Tartalom helye 2"/>
          <p:cNvSpPr>
            <a:spLocks noGrp="1"/>
          </p:cNvSpPr>
          <p:nvPr>
            <p:ph idx="1"/>
          </p:nvPr>
        </p:nvSpPr>
        <p:spPr/>
        <p:txBody>
          <a:bodyPr>
            <a:normAutofit/>
          </a:bodyPr>
          <a:lstStyle/>
          <a:p>
            <a:r>
              <a:rPr lang="hu-HU" sz="2800" dirty="0" smtClean="0"/>
              <a:t>„Mind jó, amit Isten </a:t>
            </a:r>
            <a:r>
              <a:rPr lang="hu-HU" sz="2800" dirty="0" err="1" smtClean="0"/>
              <a:t>tészen</a:t>
            </a:r>
            <a:r>
              <a:rPr lang="hu-HU" sz="2800" dirty="0" smtClean="0"/>
              <a:t>: Ha oly </a:t>
            </a:r>
            <a:r>
              <a:rPr lang="hu-HU" sz="2800" dirty="0" err="1" smtClean="0"/>
              <a:t>pohárt</a:t>
            </a:r>
            <a:r>
              <a:rPr lang="hu-HU" sz="2800" dirty="0" smtClean="0"/>
              <a:t> innék is, Amelynek íze szívemnek Nagy-keserűn esnék is, De eltűröm, Mert víg öröm Felváltja ezt végtére, Sok búm enyhítésére.”</a:t>
            </a:r>
            <a:endParaRPr lang="hu-HU" sz="2800" dirty="0"/>
          </a:p>
        </p:txBody>
      </p:sp>
      <p:pic>
        <p:nvPicPr>
          <p:cNvPr id="4" name="Kép 3" descr="énekeskönyv.jpg"/>
          <p:cNvPicPr>
            <a:picLocks noChangeAspect="1"/>
          </p:cNvPicPr>
          <p:nvPr/>
        </p:nvPicPr>
        <p:blipFill>
          <a:blip r:embed="rId2" cstate="print"/>
          <a:srcRect l="20432" r="21190"/>
          <a:stretch>
            <a:fillRect/>
          </a:stretch>
        </p:blipFill>
        <p:spPr>
          <a:xfrm>
            <a:off x="1115616" y="3645024"/>
            <a:ext cx="2016000" cy="2586701"/>
          </a:xfrm>
          <a:prstGeom prst="rect">
            <a:avLst/>
          </a:prstGeom>
          <a:ln>
            <a:noFill/>
          </a:ln>
          <a:effectLst>
            <a:outerShdw blurRad="292100" dist="139700" dir="2700000" algn="tl" rotWithShape="0">
              <a:srgbClr val="333333">
                <a:alpha val="65000"/>
              </a:srgbClr>
            </a:outerShdw>
          </a:effectLst>
        </p:spPr>
      </p:pic>
      <p:sp>
        <p:nvSpPr>
          <p:cNvPr id="5" name="Szövegdoboz 4"/>
          <p:cNvSpPr txBox="1"/>
          <p:nvPr/>
        </p:nvSpPr>
        <p:spPr>
          <a:xfrm>
            <a:off x="4932040" y="3212976"/>
            <a:ext cx="3114635" cy="523220"/>
          </a:xfrm>
          <a:prstGeom prst="rect">
            <a:avLst/>
          </a:prstGeom>
          <a:solidFill>
            <a:srgbClr val="FFFF00"/>
          </a:solidFill>
        </p:spPr>
        <p:txBody>
          <a:bodyPr wrap="none" rtlCol="0">
            <a:spAutoFit/>
          </a:bodyPr>
          <a:lstStyle/>
          <a:p>
            <a:r>
              <a:rPr lang="hu-HU" sz="2800" i="1" dirty="0" smtClean="0"/>
              <a:t>272. Dicséret 5. vers</a:t>
            </a:r>
            <a:endParaRPr lang="hu-HU" sz="2800" i="1" dirty="0"/>
          </a:p>
        </p:txBody>
      </p:sp>
      <p:pic>
        <p:nvPicPr>
          <p:cNvPr id="6" name="Kép 5" descr="depi1.jpg"/>
          <p:cNvPicPr>
            <a:picLocks noChangeAspect="1"/>
          </p:cNvPicPr>
          <p:nvPr/>
        </p:nvPicPr>
        <p:blipFill>
          <a:blip r:embed="rId3" cstate="print"/>
          <a:stretch>
            <a:fillRect/>
          </a:stretch>
        </p:blipFill>
        <p:spPr>
          <a:xfrm>
            <a:off x="4355976" y="4221088"/>
            <a:ext cx="2466975" cy="18478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395536" y="188640"/>
            <a:ext cx="8229600" cy="1584176"/>
          </a:xfrm>
          <a:solidFill>
            <a:srgbClr val="FF0000"/>
          </a:solidFill>
        </p:spPr>
        <p:style>
          <a:lnRef idx="1">
            <a:schemeClr val="accent3"/>
          </a:lnRef>
          <a:fillRef idx="3">
            <a:schemeClr val="accent3"/>
          </a:fillRef>
          <a:effectRef idx="2">
            <a:schemeClr val="accent3"/>
          </a:effectRef>
          <a:fontRef idx="minor">
            <a:schemeClr val="lt1"/>
          </a:fontRef>
        </p:style>
        <p:txBody>
          <a:bodyPr>
            <a:noAutofit/>
          </a:bodyPr>
          <a:lstStyle/>
          <a:p>
            <a:r>
              <a:rPr lang="hu-HU" sz="3600" b="1" dirty="0" smtClean="0">
                <a:solidFill>
                  <a:schemeClr val="bg1"/>
                </a:solidFill>
              </a:rPr>
              <a:t>Hatékony gyógyszerek a keresztyén ember lelki depressziójának megelőzésében és kezelésében</a:t>
            </a:r>
            <a:endParaRPr lang="hu-HU" sz="3600" b="1" dirty="0">
              <a:solidFill>
                <a:schemeClr val="bg1"/>
              </a:solidFill>
            </a:endParaRPr>
          </a:p>
        </p:txBody>
      </p:sp>
      <p:pic>
        <p:nvPicPr>
          <p:cNvPr id="84998" name="Picture 6" descr="antidepresszánsimages"/>
          <p:cNvPicPr>
            <a:picLocks noGrp="1" noChangeAspect="1" noChangeArrowheads="1"/>
          </p:cNvPicPr>
          <p:nvPr>
            <p:ph sz="half" idx="4294967295"/>
          </p:nvPr>
        </p:nvPicPr>
        <p:blipFill>
          <a:blip r:embed="rId2" cstate="print"/>
          <a:srcRect/>
          <a:stretch>
            <a:fillRect/>
          </a:stretch>
        </p:blipFill>
        <p:spPr>
          <a:xfrm>
            <a:off x="2771800" y="1844824"/>
            <a:ext cx="3527425" cy="27130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Kép 4" descr="biblia.bmp"/>
          <p:cNvPicPr>
            <a:picLocks noChangeAspect="1"/>
          </p:cNvPicPr>
          <p:nvPr/>
        </p:nvPicPr>
        <p:blipFill>
          <a:blip r:embed="rId3" cstate="print"/>
          <a:stretch>
            <a:fillRect/>
          </a:stretch>
        </p:blipFill>
        <p:spPr>
          <a:xfrm>
            <a:off x="467544" y="2271080"/>
            <a:ext cx="2160000" cy="23820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Kép 5" descr="énekeskönyv.jpg"/>
          <p:cNvPicPr>
            <a:picLocks noChangeAspect="1"/>
          </p:cNvPicPr>
          <p:nvPr/>
        </p:nvPicPr>
        <p:blipFill>
          <a:blip r:embed="rId4" cstate="print"/>
          <a:srcRect l="17513" r="19612"/>
          <a:stretch>
            <a:fillRect/>
          </a:stretch>
        </p:blipFill>
        <p:spPr>
          <a:xfrm>
            <a:off x="6948264" y="2107180"/>
            <a:ext cx="2016224" cy="24019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Kép 6" descr="Heidelbergi Káté1.jpg"/>
          <p:cNvPicPr>
            <a:picLocks noChangeAspect="1"/>
          </p:cNvPicPr>
          <p:nvPr/>
        </p:nvPicPr>
        <p:blipFill>
          <a:blip r:embed="rId5" cstate="print"/>
          <a:stretch>
            <a:fillRect/>
          </a:stretch>
        </p:blipFill>
        <p:spPr>
          <a:xfrm>
            <a:off x="5436096" y="3212976"/>
            <a:ext cx="1524000" cy="2286000"/>
          </a:xfrm>
          <a:prstGeom prst="rect">
            <a:avLst/>
          </a:prstGeom>
          <a:ln>
            <a:noFill/>
          </a:ln>
          <a:effectLst>
            <a:outerShdw blurRad="292100" dist="139700" dir="2700000" algn="tl" rotWithShape="0">
              <a:srgbClr val="333333">
                <a:alpha val="65000"/>
              </a:srgbClr>
            </a:outerShdw>
          </a:effectLst>
        </p:spPr>
      </p:pic>
      <p:sp>
        <p:nvSpPr>
          <p:cNvPr id="8" name="Szövegdoboz 7"/>
          <p:cNvSpPr txBox="1"/>
          <p:nvPr/>
        </p:nvSpPr>
        <p:spPr>
          <a:xfrm>
            <a:off x="81967" y="5517232"/>
            <a:ext cx="9062033" cy="830997"/>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hu-HU" sz="2400" b="1" dirty="0" smtClean="0"/>
              <a:t>„…ha baj ér türelmesek, ha jó dolgunk van, hálásak vagyunk,</a:t>
            </a:r>
          </a:p>
          <a:p>
            <a:r>
              <a:rPr lang="hu-HU" sz="2400" b="1" dirty="0" smtClean="0"/>
              <a:t>a jövőre nézve pedig bízunk a mi hűséges Istenünkben és Atyánkban.”</a:t>
            </a:r>
            <a:endParaRPr lang="hu-HU" sz="2400" b="1" dirty="0"/>
          </a:p>
        </p:txBody>
      </p:sp>
      <p:sp>
        <p:nvSpPr>
          <p:cNvPr id="9" name="Szövegdoboz 8"/>
          <p:cNvSpPr txBox="1"/>
          <p:nvPr/>
        </p:nvSpPr>
        <p:spPr>
          <a:xfrm>
            <a:off x="3923928" y="6309320"/>
            <a:ext cx="1002197" cy="461665"/>
          </a:xfrm>
          <a:prstGeom prst="rect">
            <a:avLst/>
          </a:prstGeom>
          <a:noFill/>
        </p:spPr>
        <p:txBody>
          <a:bodyPr wrap="none" rtlCol="0">
            <a:spAutoFit/>
          </a:bodyPr>
          <a:lstStyle/>
          <a:p>
            <a:r>
              <a:rPr lang="hu-HU" sz="2400" dirty="0" smtClean="0"/>
              <a:t>HK.28.</a:t>
            </a:r>
            <a:endParaRPr lang="hu-HU" sz="2400"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403648" y="620688"/>
            <a:ext cx="6357392" cy="1143000"/>
          </a:xfrm>
          <a:solidFill>
            <a:srgbClr val="FF0000"/>
          </a:solidFill>
        </p:spPr>
        <p:txBody>
          <a:bodyPr/>
          <a:lstStyle/>
          <a:p>
            <a:r>
              <a:rPr lang="hu-HU" b="1" dirty="0" smtClean="0">
                <a:solidFill>
                  <a:schemeClr val="bg1"/>
                </a:solidFill>
              </a:rPr>
              <a:t>Jókívánság </a:t>
            </a:r>
            <a:endParaRPr lang="hu-HU" b="1" dirty="0">
              <a:solidFill>
                <a:schemeClr val="bg1"/>
              </a:solidFill>
            </a:endParaRPr>
          </a:p>
        </p:txBody>
      </p:sp>
      <p:sp>
        <p:nvSpPr>
          <p:cNvPr id="3" name="Szövegdoboz 2"/>
          <p:cNvSpPr txBox="1"/>
          <p:nvPr/>
        </p:nvSpPr>
        <p:spPr>
          <a:xfrm>
            <a:off x="755576" y="2276872"/>
            <a:ext cx="7560659" cy="2677656"/>
          </a:xfrm>
          <a:prstGeom prst="rect">
            <a:avLst/>
          </a:prstGeom>
          <a:solidFill>
            <a:srgbClr val="FFFF00"/>
          </a:solidFill>
        </p:spPr>
        <p:txBody>
          <a:bodyPr wrap="none" rtlCol="0">
            <a:spAutoFit/>
          </a:bodyPr>
          <a:lstStyle/>
          <a:p>
            <a:r>
              <a:rPr lang="hu-HU" sz="2400" b="1" dirty="0" smtClean="0"/>
              <a:t>Depresszió-mentes, vagy a depressziót megelőzni tudó, </a:t>
            </a:r>
          </a:p>
          <a:p>
            <a:r>
              <a:rPr lang="hu-HU" sz="2400" b="1" dirty="0" smtClean="0"/>
              <a:t>a depressziót Istentől elfogadni tudó, </a:t>
            </a:r>
          </a:p>
          <a:p>
            <a:r>
              <a:rPr lang="hu-HU" sz="2400" b="1" dirty="0" smtClean="0"/>
              <a:t>és azzal együtt élni tudó, de hatásától függetlenedni tudó </a:t>
            </a:r>
          </a:p>
          <a:p>
            <a:r>
              <a:rPr lang="hu-HU" sz="2400" b="1" dirty="0" smtClean="0"/>
              <a:t>és másokat is erre a képességre megtanítani tudó, </a:t>
            </a:r>
          </a:p>
          <a:p>
            <a:r>
              <a:rPr lang="hu-HU" sz="2400" b="1" dirty="0" smtClean="0"/>
              <a:t>élettel és szolgálattal példát mutató presbiterek </a:t>
            </a:r>
          </a:p>
          <a:p>
            <a:r>
              <a:rPr lang="hu-HU" sz="2400" b="1" dirty="0" smtClean="0"/>
              <a:t>valósítsák meg az új reformációt </a:t>
            </a:r>
          </a:p>
          <a:p>
            <a:r>
              <a:rPr lang="hu-HU" sz="2400" b="1" dirty="0" smtClean="0"/>
              <a:t>a Szlovákiai Magyar Református Egyházban !</a:t>
            </a:r>
            <a:endParaRPr lang="hu-HU" sz="2400" b="1" dirty="0"/>
          </a:p>
        </p:txBody>
      </p:sp>
      <p:pic>
        <p:nvPicPr>
          <p:cNvPr id="4" name="Kép 3" descr="szlovakiai ref egyház logo.jpg"/>
          <p:cNvPicPr>
            <a:picLocks noChangeAspect="1"/>
          </p:cNvPicPr>
          <p:nvPr/>
        </p:nvPicPr>
        <p:blipFill>
          <a:blip r:embed="rId2" cstate="print"/>
          <a:stretch>
            <a:fillRect/>
          </a:stretch>
        </p:blipFill>
        <p:spPr>
          <a:xfrm>
            <a:off x="4067944" y="5301208"/>
            <a:ext cx="1080000" cy="11340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FF0000"/>
          </a:solidFill>
        </p:spPr>
        <p:style>
          <a:lnRef idx="1">
            <a:schemeClr val="accent3"/>
          </a:lnRef>
          <a:fillRef idx="3">
            <a:schemeClr val="accent3"/>
          </a:fillRef>
          <a:effectRef idx="2">
            <a:schemeClr val="accent3"/>
          </a:effectRef>
          <a:fontRef idx="minor">
            <a:schemeClr val="lt1"/>
          </a:fontRef>
        </p:style>
        <p:txBody>
          <a:bodyPr/>
          <a:lstStyle/>
          <a:p>
            <a:r>
              <a:rPr lang="hu-HU" dirty="0" smtClean="0"/>
              <a:t>Áldáskérés </a:t>
            </a:r>
            <a:endParaRPr lang="hu-HU" dirty="0"/>
          </a:p>
        </p:txBody>
      </p:sp>
      <p:sp>
        <p:nvSpPr>
          <p:cNvPr id="3" name="Tartalom helye 2"/>
          <p:cNvSpPr>
            <a:spLocks noGrp="1"/>
          </p:cNvSpPr>
          <p:nvPr>
            <p:ph idx="1"/>
          </p:nvPr>
        </p:nvSpPr>
        <p:spPr>
          <a:xfrm>
            <a:off x="467544" y="1772816"/>
            <a:ext cx="8229600" cy="4709160"/>
          </a:xfrm>
          <a:solidFill>
            <a:srgbClr val="00B0F0"/>
          </a:solidFill>
        </p:spPr>
        <p:txBody>
          <a:bodyPr>
            <a:normAutofit/>
          </a:bodyPr>
          <a:lstStyle/>
          <a:p>
            <a:r>
              <a:rPr lang="hu-HU" i="1" dirty="0" smtClean="0">
                <a:ln>
                  <a:solidFill>
                    <a:schemeClr val="tx1"/>
                  </a:solidFill>
                </a:ln>
              </a:rPr>
              <a:t>A reménység Istene pedig töltsön be titeket a hitben teljes örömmel és békességgel, hogy </a:t>
            </a:r>
            <a:r>
              <a:rPr lang="hu-HU" i="1" dirty="0" err="1" smtClean="0">
                <a:ln>
                  <a:solidFill>
                    <a:schemeClr val="tx1"/>
                  </a:solidFill>
                </a:ln>
              </a:rPr>
              <a:t>bővölködjetek</a:t>
            </a:r>
            <a:r>
              <a:rPr lang="hu-HU" i="1" dirty="0" smtClean="0">
                <a:ln>
                  <a:solidFill>
                    <a:schemeClr val="tx1"/>
                  </a:solidFill>
                </a:ln>
              </a:rPr>
              <a:t> a reménységben a Szentlélek ereje által.”</a:t>
            </a:r>
            <a:endParaRPr lang="hu-HU" i="1" dirty="0">
              <a:ln>
                <a:solidFill>
                  <a:schemeClr val="tx1"/>
                </a:solidFill>
              </a:ln>
            </a:endParaRPr>
          </a:p>
        </p:txBody>
      </p:sp>
      <p:sp>
        <p:nvSpPr>
          <p:cNvPr id="4" name="Szövegdoboz 3"/>
          <p:cNvSpPr txBox="1"/>
          <p:nvPr/>
        </p:nvSpPr>
        <p:spPr>
          <a:xfrm>
            <a:off x="6012160" y="3429000"/>
            <a:ext cx="1839093" cy="461665"/>
          </a:xfrm>
          <a:prstGeom prst="rect">
            <a:avLst/>
          </a:prstGeom>
          <a:noFill/>
        </p:spPr>
        <p:txBody>
          <a:bodyPr wrap="none" rtlCol="0">
            <a:spAutoFit/>
          </a:bodyPr>
          <a:lstStyle/>
          <a:p>
            <a:r>
              <a:rPr lang="hu-HU" sz="2400" dirty="0" smtClean="0"/>
              <a:t>/Róm. 15:13/</a:t>
            </a:r>
            <a:endParaRPr lang="hu-HU" sz="2400" dirty="0"/>
          </a:p>
        </p:txBody>
      </p:sp>
      <p:pic>
        <p:nvPicPr>
          <p:cNvPr id="5" name="Kép 4" descr="Imádság.jpg"/>
          <p:cNvPicPr>
            <a:picLocks noChangeAspect="1"/>
          </p:cNvPicPr>
          <p:nvPr/>
        </p:nvPicPr>
        <p:blipFill>
          <a:blip r:embed="rId2" cstate="print"/>
          <a:stretch>
            <a:fillRect/>
          </a:stretch>
        </p:blipFill>
        <p:spPr>
          <a:xfrm>
            <a:off x="395536" y="260648"/>
            <a:ext cx="1216152" cy="1203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Kép 5" descr="feltámadás 1.jpg"/>
          <p:cNvPicPr>
            <a:picLocks noChangeAspect="1"/>
          </p:cNvPicPr>
          <p:nvPr/>
        </p:nvPicPr>
        <p:blipFill>
          <a:blip r:embed="rId3" cstate="print"/>
          <a:stretch>
            <a:fillRect/>
          </a:stretch>
        </p:blipFill>
        <p:spPr>
          <a:xfrm>
            <a:off x="3275856" y="3501008"/>
            <a:ext cx="2520000" cy="26112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994122"/>
          </a:xfrm>
          <a:solidFill>
            <a:srgbClr val="00B0F0"/>
          </a:solidFill>
        </p:spPr>
        <p:style>
          <a:lnRef idx="2">
            <a:schemeClr val="accent1"/>
          </a:lnRef>
          <a:fillRef idx="1">
            <a:schemeClr val="lt1"/>
          </a:fillRef>
          <a:effectRef idx="0">
            <a:schemeClr val="accent1"/>
          </a:effectRef>
          <a:fontRef idx="minor">
            <a:schemeClr val="dk1"/>
          </a:fontRef>
        </p:style>
        <p:txBody>
          <a:bodyPr>
            <a:normAutofit/>
          </a:bodyPr>
          <a:lstStyle/>
          <a:p>
            <a:r>
              <a:rPr lang="hu-HU" dirty="0" smtClean="0">
                <a:solidFill>
                  <a:schemeClr val="tx1"/>
                </a:solidFill>
              </a:rPr>
              <a:t>Közismert depressziós személyek</a:t>
            </a:r>
            <a:endParaRPr lang="hu-HU" dirty="0">
              <a:solidFill>
                <a:schemeClr val="tx1"/>
              </a:solidFill>
            </a:endParaRPr>
          </a:p>
        </p:txBody>
      </p:sp>
      <p:sp>
        <p:nvSpPr>
          <p:cNvPr id="3" name="Tartalom helye 2"/>
          <p:cNvSpPr>
            <a:spLocks noGrp="1"/>
          </p:cNvSpPr>
          <p:nvPr>
            <p:ph idx="1"/>
          </p:nvPr>
        </p:nvSpPr>
        <p:spPr>
          <a:xfrm>
            <a:off x="539552" y="1628800"/>
            <a:ext cx="8229600" cy="4709160"/>
          </a:xfrm>
        </p:spPr>
        <p:txBody>
          <a:bodyPr/>
          <a:lstStyle/>
          <a:p>
            <a:r>
              <a:rPr lang="hu-HU" sz="2800" dirty="0" smtClean="0"/>
              <a:t>Sir Winston Churchill</a:t>
            </a:r>
          </a:p>
          <a:p>
            <a:endParaRPr lang="hu-HU" sz="2800" dirty="0" smtClean="0"/>
          </a:p>
          <a:p>
            <a:r>
              <a:rPr lang="hu-HU" sz="2800" dirty="0" smtClean="0"/>
              <a:t>Edgar Allen Poe</a:t>
            </a:r>
          </a:p>
          <a:p>
            <a:endParaRPr lang="hu-HU" sz="2800" dirty="0" smtClean="0"/>
          </a:p>
          <a:p>
            <a:r>
              <a:rPr lang="hu-HU" sz="2800" dirty="0" smtClean="0"/>
              <a:t>Van Gogh</a:t>
            </a:r>
          </a:p>
          <a:p>
            <a:endParaRPr lang="hu-HU" dirty="0"/>
          </a:p>
        </p:txBody>
      </p:sp>
      <p:pic>
        <p:nvPicPr>
          <p:cNvPr id="5" name="Kép 4" descr="churchill-photo.jpg"/>
          <p:cNvPicPr>
            <a:picLocks noChangeAspect="1"/>
          </p:cNvPicPr>
          <p:nvPr/>
        </p:nvPicPr>
        <p:blipFill>
          <a:blip r:embed="rId2" cstate="print"/>
          <a:stretch>
            <a:fillRect/>
          </a:stretch>
        </p:blipFill>
        <p:spPr>
          <a:xfrm>
            <a:off x="6804248" y="1268760"/>
            <a:ext cx="1944000" cy="2082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Kép 5" descr="Poe Edgar Allen.jpg"/>
          <p:cNvPicPr>
            <a:picLocks noChangeAspect="1"/>
          </p:cNvPicPr>
          <p:nvPr/>
        </p:nvPicPr>
        <p:blipFill>
          <a:blip r:embed="rId3" cstate="print"/>
          <a:stretch>
            <a:fillRect/>
          </a:stretch>
        </p:blipFill>
        <p:spPr>
          <a:xfrm>
            <a:off x="4716016" y="2245121"/>
            <a:ext cx="2052000" cy="2263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Kép 6" descr="Van Gogh potré.png"/>
          <p:cNvPicPr>
            <a:picLocks noChangeAspect="1"/>
          </p:cNvPicPr>
          <p:nvPr/>
        </p:nvPicPr>
        <p:blipFill>
          <a:blip r:embed="rId4" cstate="print"/>
          <a:srcRect l="18812" r="19757"/>
          <a:stretch>
            <a:fillRect/>
          </a:stretch>
        </p:blipFill>
        <p:spPr>
          <a:xfrm>
            <a:off x="2699792" y="4005064"/>
            <a:ext cx="2052000" cy="2065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403648" y="332656"/>
            <a:ext cx="6563072" cy="1143000"/>
          </a:xfrm>
          <a:solidFill>
            <a:srgbClr val="00B0F0"/>
          </a:solidFill>
        </p:spPr>
        <p:style>
          <a:lnRef idx="2">
            <a:schemeClr val="accent1"/>
          </a:lnRef>
          <a:fillRef idx="1">
            <a:schemeClr val="lt1"/>
          </a:fillRef>
          <a:effectRef idx="0">
            <a:schemeClr val="accent1"/>
          </a:effectRef>
          <a:fontRef idx="minor">
            <a:schemeClr val="dk1"/>
          </a:fontRef>
        </p:style>
        <p:txBody>
          <a:bodyPr/>
          <a:lstStyle/>
          <a:p>
            <a:r>
              <a:rPr lang="hu-HU" dirty="0" smtClean="0">
                <a:solidFill>
                  <a:schemeClr val="tx1"/>
                </a:solidFill>
              </a:rPr>
              <a:t>A lelki depresszió</a:t>
            </a:r>
            <a:endParaRPr lang="hu-HU" dirty="0">
              <a:solidFill>
                <a:schemeClr val="tx1"/>
              </a:solidFill>
            </a:endParaRPr>
          </a:p>
        </p:txBody>
      </p:sp>
      <p:sp>
        <p:nvSpPr>
          <p:cNvPr id="3" name="Tartalom helye 2"/>
          <p:cNvSpPr>
            <a:spLocks noGrp="1"/>
          </p:cNvSpPr>
          <p:nvPr>
            <p:ph idx="1"/>
          </p:nvPr>
        </p:nvSpPr>
        <p:spPr>
          <a:xfrm>
            <a:off x="611560" y="1628800"/>
            <a:ext cx="8229600" cy="4525963"/>
          </a:xfrm>
        </p:spPr>
        <p:txBody>
          <a:bodyPr/>
          <a:lstStyle/>
          <a:p>
            <a:r>
              <a:rPr lang="hu-HU" sz="2800" dirty="0" smtClean="0"/>
              <a:t>„A lelki depresszió egy bizonyos állapotában mindaz, ami bennünket rendes körülmények között bosszant, és belőlünk egészséges méltatlankodást vált ki, bágyasztó, tompa és hallgatag búbánattal üli meg lelkünket…”</a:t>
            </a:r>
          </a:p>
          <a:p>
            <a:pPr>
              <a:buNone/>
            </a:pPr>
            <a:endParaRPr lang="hu-HU" dirty="0" smtClean="0"/>
          </a:p>
          <a:p>
            <a:pPr>
              <a:buNone/>
            </a:pPr>
            <a:r>
              <a:rPr lang="hu-HU" sz="2400" dirty="0" smtClean="0"/>
              <a:t>                           /Thomas Mann: A Buddenbrook ház/</a:t>
            </a:r>
            <a:endParaRPr lang="hu-HU" sz="2400" dirty="0"/>
          </a:p>
        </p:txBody>
      </p:sp>
      <p:pic>
        <p:nvPicPr>
          <p:cNvPr id="4" name="Kép 3" descr="Thomas Mann.bmp"/>
          <p:cNvPicPr>
            <a:picLocks noChangeAspect="1"/>
          </p:cNvPicPr>
          <p:nvPr/>
        </p:nvPicPr>
        <p:blipFill>
          <a:blip r:embed="rId3" cstate="print"/>
          <a:stretch>
            <a:fillRect/>
          </a:stretch>
        </p:blipFill>
        <p:spPr>
          <a:xfrm>
            <a:off x="971600" y="4005064"/>
            <a:ext cx="1512000" cy="2136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Kép 4" descr="buddenbrook_haus_m.jpg"/>
          <p:cNvPicPr>
            <a:picLocks noChangeAspect="1"/>
          </p:cNvPicPr>
          <p:nvPr/>
        </p:nvPicPr>
        <p:blipFill>
          <a:blip r:embed="rId4" cstate="print"/>
          <a:stretch>
            <a:fillRect/>
          </a:stretch>
        </p:blipFill>
        <p:spPr>
          <a:xfrm>
            <a:off x="7308304" y="3789040"/>
            <a:ext cx="1548000" cy="2358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3528" y="5373216"/>
            <a:ext cx="8183880" cy="1051560"/>
          </a:xfrm>
          <a:solidFill>
            <a:srgbClr val="00B0F0"/>
          </a:solidFill>
        </p:spPr>
        <p:style>
          <a:lnRef idx="2">
            <a:schemeClr val="accent1"/>
          </a:lnRef>
          <a:fillRef idx="1">
            <a:schemeClr val="lt1"/>
          </a:fillRef>
          <a:effectRef idx="0">
            <a:schemeClr val="accent1"/>
          </a:effectRef>
          <a:fontRef idx="minor">
            <a:schemeClr val="dk1"/>
          </a:fontRef>
        </p:style>
        <p:txBody>
          <a:bodyPr>
            <a:normAutofit/>
          </a:bodyPr>
          <a:lstStyle/>
          <a:p>
            <a:r>
              <a:rPr lang="hu-HU" dirty="0" smtClean="0"/>
              <a:t>Depressziós, boldogtalan magyarok</a:t>
            </a:r>
            <a:endParaRPr lang="hu-HU" dirty="0"/>
          </a:p>
        </p:txBody>
      </p:sp>
      <p:sp>
        <p:nvSpPr>
          <p:cNvPr id="3" name="Tartalom helye 2"/>
          <p:cNvSpPr>
            <a:spLocks noGrp="1"/>
          </p:cNvSpPr>
          <p:nvPr>
            <p:ph idx="1"/>
          </p:nvPr>
        </p:nvSpPr>
        <p:spPr>
          <a:xfrm>
            <a:off x="914400" y="476672"/>
            <a:ext cx="8229600" cy="4525963"/>
          </a:xfrm>
        </p:spPr>
        <p:txBody>
          <a:bodyPr/>
          <a:lstStyle/>
          <a:p>
            <a:r>
              <a:rPr lang="hu-HU" dirty="0" smtClean="0"/>
              <a:t>Történelmi alapok – „balsors”</a:t>
            </a:r>
          </a:p>
          <a:p>
            <a:r>
              <a:rPr lang="hu-HU" dirty="0" smtClean="0"/>
              <a:t>30% lelki diszharmónia</a:t>
            </a:r>
          </a:p>
          <a:p>
            <a:r>
              <a:rPr lang="hu-HU" dirty="0" smtClean="0"/>
              <a:t>800.000 beteg </a:t>
            </a:r>
          </a:p>
        </p:txBody>
      </p:sp>
      <p:pic>
        <p:nvPicPr>
          <p:cNvPr id="4" name="Kép 3" descr="depresszió 2.jpg"/>
          <p:cNvPicPr>
            <a:picLocks noChangeAspect="1"/>
          </p:cNvPicPr>
          <p:nvPr/>
        </p:nvPicPr>
        <p:blipFill>
          <a:blip r:embed="rId2" cstate="print"/>
          <a:stretch>
            <a:fillRect/>
          </a:stretch>
        </p:blipFill>
        <p:spPr>
          <a:xfrm>
            <a:off x="827584" y="2492896"/>
            <a:ext cx="1733550" cy="2628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Kép 4" descr="trianon.jpg"/>
          <p:cNvPicPr>
            <a:picLocks noChangeAspect="1"/>
          </p:cNvPicPr>
          <p:nvPr/>
        </p:nvPicPr>
        <p:blipFill>
          <a:blip r:embed="rId3" cstate="print"/>
          <a:stretch>
            <a:fillRect/>
          </a:stretch>
        </p:blipFill>
        <p:spPr>
          <a:xfrm>
            <a:off x="2987824" y="2852936"/>
            <a:ext cx="3384000" cy="2251891"/>
          </a:xfrm>
          <a:prstGeom prst="rect">
            <a:avLst/>
          </a:prstGeom>
          <a:ln>
            <a:noFill/>
          </a:ln>
          <a:effectLst>
            <a:outerShdw blurRad="292100" dist="139700" dir="2700000" algn="tl" rotWithShape="0">
              <a:srgbClr val="333333">
                <a:alpha val="65000"/>
              </a:srgbClr>
            </a:outerShdw>
          </a:effectLst>
        </p:spPr>
      </p:pic>
      <p:pic>
        <p:nvPicPr>
          <p:cNvPr id="6" name="Kép 5" descr="depresszió 4.jpg"/>
          <p:cNvPicPr>
            <a:picLocks noChangeAspect="1"/>
          </p:cNvPicPr>
          <p:nvPr/>
        </p:nvPicPr>
        <p:blipFill>
          <a:blip r:embed="rId4" cstate="print"/>
          <a:stretch>
            <a:fillRect/>
          </a:stretch>
        </p:blipFill>
        <p:spPr>
          <a:xfrm>
            <a:off x="6804248" y="2420888"/>
            <a:ext cx="1743075" cy="2619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zövegdoboz 6"/>
          <p:cNvSpPr txBox="1"/>
          <p:nvPr/>
        </p:nvSpPr>
        <p:spPr>
          <a:xfrm>
            <a:off x="6228184" y="1340768"/>
            <a:ext cx="2088232" cy="52322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hu-HU" sz="2800" dirty="0" smtClean="0">
                <a:solidFill>
                  <a:schemeClr val="tx1"/>
                </a:solidFill>
              </a:rPr>
              <a:t>Hazai körkép</a:t>
            </a:r>
            <a:endParaRPr lang="hu-HU" sz="2800" dirty="0">
              <a:solidFill>
                <a:schemeClr val="tx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00B0F0"/>
          </a:solidFill>
        </p:spPr>
        <p:style>
          <a:lnRef idx="2">
            <a:schemeClr val="accent1"/>
          </a:lnRef>
          <a:fillRef idx="1">
            <a:schemeClr val="lt1"/>
          </a:fillRef>
          <a:effectRef idx="0">
            <a:schemeClr val="accent1"/>
          </a:effectRef>
          <a:fontRef idx="minor">
            <a:schemeClr val="dk1"/>
          </a:fontRef>
        </p:style>
        <p:txBody>
          <a:bodyPr>
            <a:normAutofit fontScale="90000"/>
          </a:bodyPr>
          <a:lstStyle/>
          <a:p>
            <a:r>
              <a:rPr lang="hu-HU" dirty="0" smtClean="0"/>
              <a:t>A világ boldog országai</a:t>
            </a:r>
            <a:br>
              <a:rPr lang="hu-HU" dirty="0" smtClean="0"/>
            </a:br>
            <a:r>
              <a:rPr lang="hu-HU" dirty="0" smtClean="0"/>
              <a:t>World </a:t>
            </a:r>
            <a:r>
              <a:rPr lang="hu-HU" dirty="0" err="1" smtClean="0"/>
              <a:t>Happines</a:t>
            </a:r>
            <a:r>
              <a:rPr lang="hu-HU" dirty="0" smtClean="0"/>
              <a:t> </a:t>
            </a:r>
            <a:r>
              <a:rPr lang="hu-HU" dirty="0" err="1" smtClean="0"/>
              <a:t>Report</a:t>
            </a:r>
            <a:r>
              <a:rPr lang="hu-HU" dirty="0" smtClean="0"/>
              <a:t> 2013</a:t>
            </a:r>
            <a:endParaRPr lang="hu-HU" dirty="0"/>
          </a:p>
        </p:txBody>
      </p:sp>
      <p:sp>
        <p:nvSpPr>
          <p:cNvPr id="3" name="Tartalom helye 2"/>
          <p:cNvSpPr>
            <a:spLocks noGrp="1"/>
          </p:cNvSpPr>
          <p:nvPr>
            <p:ph idx="1"/>
          </p:nvPr>
        </p:nvSpPr>
        <p:spPr>
          <a:xfrm>
            <a:off x="467544" y="1844824"/>
            <a:ext cx="8229600" cy="4709160"/>
          </a:xfrm>
        </p:spPr>
        <p:txBody>
          <a:bodyPr/>
          <a:lstStyle/>
          <a:p>
            <a:pPr marL="514350" indent="-514350">
              <a:buFont typeface="+mj-lt"/>
              <a:buAutoNum type="arabicPeriod"/>
            </a:pPr>
            <a:r>
              <a:rPr lang="hu-HU" dirty="0" smtClean="0"/>
              <a:t>Dánia</a:t>
            </a:r>
          </a:p>
          <a:p>
            <a:pPr marL="514350" indent="-514350">
              <a:buFont typeface="+mj-lt"/>
              <a:buAutoNum type="arabicPeriod"/>
            </a:pPr>
            <a:r>
              <a:rPr lang="hu-HU" dirty="0" smtClean="0"/>
              <a:t>Norvégia</a:t>
            </a:r>
          </a:p>
          <a:p>
            <a:pPr marL="514350" indent="-514350">
              <a:buFont typeface="+mj-lt"/>
              <a:buAutoNum type="arabicPeriod"/>
            </a:pPr>
            <a:r>
              <a:rPr lang="hu-HU" dirty="0" smtClean="0"/>
              <a:t>Svájc</a:t>
            </a:r>
          </a:p>
          <a:p>
            <a:pPr marL="514350" indent="-514350">
              <a:buFont typeface="+mj-lt"/>
              <a:buAutoNum type="arabicPeriod"/>
            </a:pPr>
            <a:r>
              <a:rPr lang="hu-HU" dirty="0" smtClean="0"/>
              <a:t>Hollandia</a:t>
            </a:r>
          </a:p>
          <a:p>
            <a:pPr marL="514350" indent="-514350">
              <a:buFont typeface="+mj-lt"/>
              <a:buAutoNum type="arabicPeriod"/>
            </a:pPr>
            <a:r>
              <a:rPr lang="hu-HU" dirty="0" smtClean="0"/>
              <a:t>Svédország</a:t>
            </a:r>
          </a:p>
          <a:p>
            <a:pPr marL="514350" indent="-514350">
              <a:buFont typeface="+mj-lt"/>
              <a:buAutoNum type="arabicPeriod"/>
            </a:pPr>
            <a:r>
              <a:rPr lang="hu-HU" dirty="0" smtClean="0"/>
              <a:t>Kanada</a:t>
            </a:r>
          </a:p>
          <a:p>
            <a:pPr marL="514350" indent="-514350">
              <a:buFont typeface="+mj-lt"/>
              <a:buAutoNum type="arabicPeriod"/>
            </a:pPr>
            <a:r>
              <a:rPr lang="hu-HU" dirty="0" smtClean="0"/>
              <a:t>Finnország </a:t>
            </a:r>
            <a:endParaRPr lang="hu-HU" dirty="0"/>
          </a:p>
        </p:txBody>
      </p:sp>
      <p:sp>
        <p:nvSpPr>
          <p:cNvPr id="6" name="Szövegdoboz 5"/>
          <p:cNvSpPr txBox="1"/>
          <p:nvPr/>
        </p:nvSpPr>
        <p:spPr>
          <a:xfrm>
            <a:off x="4211960" y="2564904"/>
            <a:ext cx="3619902" cy="584775"/>
          </a:xfrm>
          <a:prstGeom prst="rect">
            <a:avLst/>
          </a:prstGeom>
          <a:solidFill>
            <a:srgbClr val="FFFF00"/>
          </a:solidFill>
        </p:spPr>
        <p:txBody>
          <a:bodyPr wrap="none" rtlCol="0">
            <a:spAutoFit/>
          </a:bodyPr>
          <a:lstStyle/>
          <a:p>
            <a:r>
              <a:rPr lang="hu-HU" sz="3200" dirty="0" smtClean="0"/>
              <a:t>110. Magyarország</a:t>
            </a:r>
            <a:endParaRPr lang="hu-HU" sz="3200" dirty="0"/>
          </a:p>
        </p:txBody>
      </p:sp>
      <p:pic>
        <p:nvPicPr>
          <p:cNvPr id="7" name="Kép 6" descr="magyar reformátusság a Kárpát medencében.bmp"/>
          <p:cNvPicPr>
            <a:picLocks noChangeAspect="1"/>
          </p:cNvPicPr>
          <p:nvPr/>
        </p:nvPicPr>
        <p:blipFill>
          <a:blip r:embed="rId2" cstate="print"/>
          <a:stretch>
            <a:fillRect/>
          </a:stretch>
        </p:blipFill>
        <p:spPr>
          <a:xfrm>
            <a:off x="4788024" y="3573016"/>
            <a:ext cx="2495238" cy="182857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téma">
  <a:themeElements>
    <a:clrScheme name="Metró">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TotalTime>
  <Words>2715</Words>
  <Application>Microsoft Office PowerPoint</Application>
  <PresentationFormat>Diavetítés a képernyőre (4:3 oldalarány)</PresentationFormat>
  <Paragraphs>387</Paragraphs>
  <Slides>54</Slides>
  <Notes>7</Notes>
  <HiddenSlides>0</HiddenSlides>
  <MMClips>0</MMClips>
  <ScaleCrop>false</ScaleCrop>
  <HeadingPairs>
    <vt:vector size="4" baseType="variant">
      <vt:variant>
        <vt:lpstr>Téma</vt:lpstr>
      </vt:variant>
      <vt:variant>
        <vt:i4>1</vt:i4>
      </vt:variant>
      <vt:variant>
        <vt:lpstr>Diacímek</vt:lpstr>
      </vt:variant>
      <vt:variant>
        <vt:i4>54</vt:i4>
      </vt:variant>
    </vt:vector>
  </HeadingPairs>
  <TitlesOfParts>
    <vt:vector size="55" baseType="lpstr">
      <vt:lpstr>Office-téma</vt:lpstr>
      <vt:lpstr>A keresztyén ember lelki depressziója</vt:lpstr>
      <vt:lpstr>A depresszió jelentősége</vt:lpstr>
      <vt:lpstr>A depresszió lehetséges megközelítési módjai</vt:lpstr>
      <vt:lpstr>4. dia</vt:lpstr>
      <vt:lpstr>A depresszió ókori leírásai</vt:lpstr>
      <vt:lpstr>Közismert depressziós személyek</vt:lpstr>
      <vt:lpstr>A lelki depresszió</vt:lpstr>
      <vt:lpstr>Depressziós, boldogtalan magyarok</vt:lpstr>
      <vt:lpstr>A világ boldog országai World Happines Report 2013</vt:lpstr>
      <vt:lpstr>A depresszió kialakulásának tudományos magyarázata</vt:lpstr>
      <vt:lpstr>Az érzelmek jelentősége</vt:lpstr>
      <vt:lpstr>Depressziós jelek: ami már látszik</vt:lpstr>
      <vt:lpstr>A mai tudomány a tünetekről</vt:lpstr>
      <vt:lpstr>Legfontosabb alaptünetek</vt:lpstr>
      <vt:lpstr>A mai tudomány a pszichés eredetű depresszió általános okairól </vt:lpstr>
      <vt:lpstr>Pszicho-szomatikus megközelítés</vt:lpstr>
      <vt:lpstr>XXI. századi vélemények</vt:lpstr>
      <vt:lpstr>A depresszív személyiség</vt:lpstr>
      <vt:lpstr>A depresszió és keresztyén ember kapcsolata</vt:lpstr>
      <vt:lpstr>A lelki depresszió ellen nincs teljes védettsége a keresztyén embernek</vt:lpstr>
      <vt:lpstr>A keresztyén ember depressziójának specialitása</vt:lpstr>
      <vt:lpstr>A vallás: kényszerneurózis </vt:lpstr>
      <vt:lpstr>Ekkléziogén depresszió</vt:lpstr>
      <vt:lpstr>A vallás pozitív hatása a lelki egészségre</vt:lpstr>
      <vt:lpstr>A keresztyének előnyei</vt:lpstr>
      <vt:lpstr>A lelki zavarok és a vallásosság kapcsolata </vt:lpstr>
      <vt:lpstr>Lehet-e lelki beteg az élő hitű keresztyén ?</vt:lpstr>
      <vt:lpstr>A depressziós keresztyén</vt:lpstr>
      <vt:lpstr>A depressziós keresztyén</vt:lpstr>
      <vt:lpstr>A keresztyén ember lelki depressziójának néhány forrása</vt:lpstr>
      <vt:lpstr>A „régi bűn” miatti depresszió</vt:lpstr>
      <vt:lpstr>A múlt emlékei</vt:lpstr>
      <vt:lpstr>Aggódás a jövőért, félelem az elkövethető hibák miatt</vt:lpstr>
      <vt:lpstr>A szolgaság lelke és a félelem lelke</vt:lpstr>
      <vt:lpstr>Megfáradás a jócselekedetekben</vt:lpstr>
      <vt:lpstr>Időzavar miatti megfáradás, amely   frusztrációt /csődélményt/ okoz </vt:lpstr>
      <vt:lpstr>A próbatételek</vt:lpstr>
      <vt:lpstr>A  megelégedés hiánya</vt:lpstr>
      <vt:lpstr>Az érzelmek szerepe:  „boldogtalan keresztyének”</vt:lpstr>
      <vt:lpstr>Depresszió és boldogtalanság Boldogtalan keresztyének ?</vt:lpstr>
      <vt:lpstr>A hit szerepe </vt:lpstr>
      <vt:lpstr>A keresztyén hit kulcsa</vt:lpstr>
      <vt:lpstr>Mit tehet a keresztyén ember ? A depresszió elleni védekezés  néhány módszere</vt:lpstr>
      <vt:lpstr>Hangsúlyos területek</vt:lpstr>
      <vt:lpstr>Luther:</vt:lpstr>
      <vt:lpstr>Egészséges keresztyén önértékelés</vt:lpstr>
      <vt:lpstr>Lelki egészség</vt:lpstr>
      <vt:lpstr>Az imaélet szerepe</vt:lpstr>
      <vt:lpstr>Hogyan gyógyítja Jézus a depressziót ?</vt:lpstr>
      <vt:lpstr>50. dia</vt:lpstr>
      <vt:lpstr>Depressziót gyógyító énekek</vt:lpstr>
      <vt:lpstr>Hatékony gyógyszerek a keresztyén ember lelki depressziójának megelőzésében és kezelésében</vt:lpstr>
      <vt:lpstr>Jókívánság </vt:lpstr>
      <vt:lpstr>Áldáskérés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keresztyén ember lelki depressziója</dc:title>
  <dc:creator>DRTóth</dc:creator>
  <cp:lastModifiedBy>DRTóth</cp:lastModifiedBy>
  <cp:revision>60</cp:revision>
  <dcterms:created xsi:type="dcterms:W3CDTF">2014-10-02T15:17:51Z</dcterms:created>
  <dcterms:modified xsi:type="dcterms:W3CDTF">2014-10-10T18:49:38Z</dcterms:modified>
</cp:coreProperties>
</file>